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58" r:id="rId4"/>
    <p:sldId id="259" r:id="rId5"/>
    <p:sldId id="270" r:id="rId6"/>
    <p:sldId id="268" r:id="rId7"/>
    <p:sldId id="269" r:id="rId8"/>
    <p:sldId id="264" r:id="rId9"/>
    <p:sldId id="260" r:id="rId10"/>
    <p:sldId id="265" r:id="rId11"/>
    <p:sldId id="261" r:id="rId12"/>
    <p:sldId id="271" r:id="rId13"/>
    <p:sldId id="272" r:id="rId14"/>
    <p:sldId id="266" r:id="rId15"/>
    <p:sldId id="262" r:id="rId16"/>
    <p:sldId id="275" r:id="rId17"/>
    <p:sldId id="274" r:id="rId18"/>
    <p:sldId id="276" r:id="rId19"/>
    <p:sldId id="277" r:id="rId20"/>
    <p:sldId id="278" r:id="rId21"/>
    <p:sldId id="267" r:id="rId22"/>
    <p:sldId id="279" r:id="rId23"/>
    <p:sldId id="263" r:id="rId24"/>
    <p:sldId id="280" r:id="rId25"/>
    <p:sldId id="281" r:id="rId26"/>
    <p:sldId id="282" r:id="rId27"/>
    <p:sldId id="283" r:id="rId28"/>
  </p:sldIdLst>
  <p:sldSz cx="24384000" cy="13716000"/>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BC38AED3-93CE-4DA8-89D8-E4C3A4948DED}">
          <p14:sldIdLst>
            <p14:sldId id="256"/>
            <p14:sldId id="257"/>
            <p14:sldId id="258"/>
            <p14:sldId id="259"/>
            <p14:sldId id="270"/>
            <p14:sldId id="268"/>
            <p14:sldId id="269"/>
            <p14:sldId id="264"/>
            <p14:sldId id="260"/>
            <p14:sldId id="265"/>
            <p14:sldId id="261"/>
            <p14:sldId id="271"/>
            <p14:sldId id="272"/>
            <p14:sldId id="266"/>
            <p14:sldId id="262"/>
            <p14:sldId id="275"/>
            <p14:sldId id="274"/>
            <p14:sldId id="276"/>
            <p14:sldId id="277"/>
            <p14:sldId id="278"/>
            <p14:sldId id="267"/>
            <p14:sldId id="279"/>
            <p14:sldId id="263"/>
            <p14:sldId id="280"/>
            <p14:sldId id="281"/>
          </p14:sldIdLst>
        </p14:section>
        <p14:section name="After Slide" id="{E36900C4-277A-49D3-919C-A4FDC54153F2}">
          <p14:sldIdLst>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96B"/>
    <a:srgbClr val="009688"/>
    <a:srgbClr val="607D8B"/>
    <a:srgbClr val="192121"/>
    <a:srgbClr val="FF5252"/>
    <a:srgbClr val="5D75AB"/>
    <a:srgbClr val="5B9BD5"/>
    <a:srgbClr val="384849"/>
    <a:srgbClr val="5BA2B2"/>
    <a:srgbClr val="3C73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29" autoAdjust="0"/>
    <p:restoredTop sz="87681" autoAdjust="0"/>
  </p:normalViewPr>
  <p:slideViewPr>
    <p:cSldViewPr snapToGrid="0">
      <p:cViewPr varScale="1">
        <p:scale>
          <a:sx n="33" d="100"/>
          <a:sy n="33" d="100"/>
        </p:scale>
        <p:origin x="89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14D10A7-E698-4A3D-AA76-3DA1097690E4}" type="datetimeFigureOut">
              <a:rPr lang="id-ID" smtClean="0"/>
              <a:t>06/09/2017</a:t>
            </a:fld>
            <a:endParaRPr lang="id-ID"/>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4CF07860-8862-455D-965F-C91C4A26FC74}" type="slidenum">
              <a:rPr lang="id-ID" smtClean="0"/>
              <a:t>‹#›</a:t>
            </a:fld>
            <a:endParaRPr lang="id-ID"/>
          </a:p>
        </p:txBody>
      </p:sp>
    </p:spTree>
    <p:extLst>
      <p:ext uri="{BB962C8B-B14F-4D97-AF65-F5344CB8AC3E}">
        <p14:creationId xmlns:p14="http://schemas.microsoft.com/office/powerpoint/2010/main" val="1960456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sz="1000" kern="1200" dirty="0">
                <a:solidFill>
                  <a:schemeClr val="tx1"/>
                </a:solidFill>
                <a:effectLst/>
                <a:latin typeface="+mn-lt"/>
                <a:ea typeface="+mn-ea"/>
                <a:cs typeface="+mn-cs"/>
              </a:rPr>
              <a:t>Menurut data yang dimiliki oleh AAA (</a:t>
            </a:r>
            <a:r>
              <a:rPr lang="id-ID" sz="1200" b="0" i="1" u="none" strike="noStrike" kern="1200" baseline="0" dirty="0">
                <a:solidFill>
                  <a:schemeClr val="tx1"/>
                </a:solidFill>
                <a:latin typeface="+mn-lt"/>
                <a:ea typeface="+mn-ea"/>
                <a:cs typeface="+mn-cs"/>
              </a:rPr>
              <a:t>American </a:t>
            </a:r>
            <a:r>
              <a:rPr lang="id-ID" sz="1200" b="0" i="1" u="none" strike="noStrike" kern="1200" baseline="0" dirty="0" err="1">
                <a:solidFill>
                  <a:schemeClr val="tx1"/>
                </a:solidFill>
                <a:latin typeface="+mn-lt"/>
                <a:ea typeface="+mn-ea"/>
                <a:cs typeface="+mn-cs"/>
              </a:rPr>
              <a:t>Automobile</a:t>
            </a:r>
            <a:r>
              <a:rPr lang="id-ID" sz="1200" b="0" i="1" u="none" strike="noStrike" kern="1200" baseline="0" dirty="0">
                <a:solidFill>
                  <a:schemeClr val="tx1"/>
                </a:solidFill>
                <a:latin typeface="+mn-lt"/>
                <a:ea typeface="+mn-ea"/>
                <a:cs typeface="+mn-cs"/>
              </a:rPr>
              <a:t> </a:t>
            </a:r>
            <a:r>
              <a:rPr lang="id-ID" sz="1200" b="0" i="1" u="none" strike="noStrike" kern="1200" baseline="0" dirty="0" err="1">
                <a:solidFill>
                  <a:schemeClr val="tx1"/>
                </a:solidFill>
                <a:latin typeface="+mn-lt"/>
                <a:ea typeface="+mn-ea"/>
                <a:cs typeface="+mn-cs"/>
              </a:rPr>
              <a:t>Association</a:t>
            </a:r>
            <a:r>
              <a:rPr lang="id-ID" sz="1200" b="0" i="1" u="none" strike="noStrike" kern="1200" baseline="0" dirty="0">
                <a:solidFill>
                  <a:schemeClr val="tx1"/>
                </a:solidFill>
                <a:latin typeface="+mn-lt"/>
                <a:ea typeface="+mn-ea"/>
                <a:cs typeface="+mn-cs"/>
              </a:rPr>
              <a:t>) </a:t>
            </a:r>
            <a:r>
              <a:rPr lang="id-ID" sz="1200" b="0" i="0" u="none" strike="noStrike" kern="1200" baseline="0" dirty="0">
                <a:solidFill>
                  <a:schemeClr val="tx1"/>
                </a:solidFill>
                <a:latin typeface="+mn-lt"/>
                <a:ea typeface="+mn-ea"/>
                <a:cs typeface="+mn-cs"/>
              </a:rPr>
              <a:t>di Amerika, bahwa dari keseluruhan kecelakaan mobil yang terjadi, 58% disebabkan oleh penggunaan ponsel pintar pada saat berkendara.</a:t>
            </a:r>
          </a:p>
          <a:p>
            <a:endParaRPr lang="id-ID" sz="1200" b="0" i="0" u="none" strike="noStrike" kern="1200" baseline="0" dirty="0">
              <a:solidFill>
                <a:schemeClr val="tx1"/>
              </a:solidFill>
              <a:effectLst/>
              <a:latin typeface="+mn-lt"/>
              <a:ea typeface="+mn-ea"/>
              <a:cs typeface="+mn-cs"/>
            </a:endParaRPr>
          </a:p>
          <a:p>
            <a:r>
              <a:rPr lang="id-ID" sz="1200" b="0" i="0" u="none" strike="noStrike" kern="1200" baseline="0" dirty="0">
                <a:solidFill>
                  <a:schemeClr val="tx1"/>
                </a:solidFill>
                <a:effectLst/>
                <a:latin typeface="+mn-lt"/>
                <a:ea typeface="+mn-ea"/>
                <a:cs typeface="+mn-cs"/>
              </a:rPr>
              <a:t>Berdasarkan penelitian yang dilakukan oleh Tao Gu, bahwa CA pada perangkat </a:t>
            </a:r>
            <a:r>
              <a:rPr lang="id-ID" sz="1200" b="0" i="0" u="none" strike="noStrike" kern="1200" baseline="0" dirty="0" err="1">
                <a:solidFill>
                  <a:schemeClr val="tx1"/>
                </a:solidFill>
                <a:effectLst/>
                <a:latin typeface="+mn-lt"/>
                <a:ea typeface="+mn-ea"/>
                <a:cs typeface="+mn-cs"/>
              </a:rPr>
              <a:t>bergerrak</a:t>
            </a:r>
            <a:r>
              <a:rPr lang="id-ID" sz="1200" b="0" i="0" u="none" strike="noStrike" kern="1200" baseline="0" dirty="0">
                <a:solidFill>
                  <a:schemeClr val="tx1"/>
                </a:solidFill>
                <a:effectLst/>
                <a:latin typeface="+mn-lt"/>
                <a:ea typeface="+mn-ea"/>
                <a:cs typeface="+mn-cs"/>
              </a:rPr>
              <a:t> dapat digunakan untuk menyajikan informasi kepada pengguna dan beradaptasi dengan layanan yang dimiliki oleh pengguna.</a:t>
            </a:r>
            <a:endParaRPr lang="id-ID" sz="1000" kern="1200" dirty="0">
              <a:solidFill>
                <a:schemeClr val="tx1"/>
              </a:solidFill>
              <a:effectLst/>
              <a:latin typeface="+mn-lt"/>
              <a:ea typeface="+mn-ea"/>
              <a:cs typeface="+mn-cs"/>
            </a:endParaRPr>
          </a:p>
          <a:p>
            <a:endParaRPr lang="id-ID" sz="1000" kern="1200" dirty="0">
              <a:solidFill>
                <a:schemeClr val="tx1"/>
              </a:solidFill>
              <a:effectLst/>
              <a:latin typeface="+mn-lt"/>
              <a:ea typeface="+mn-ea"/>
              <a:cs typeface="+mn-cs"/>
            </a:endParaRPr>
          </a:p>
          <a:p>
            <a:r>
              <a:rPr lang="id-ID" sz="1000" kern="1200" dirty="0">
                <a:solidFill>
                  <a:schemeClr val="tx1"/>
                </a:solidFill>
                <a:effectLst/>
                <a:latin typeface="+mn-lt"/>
                <a:ea typeface="+mn-ea"/>
                <a:cs typeface="+mn-cs"/>
              </a:rPr>
              <a:t>Perkembangan teknologi perangkat bergerak begitu cepat dan sudah merambah di berbagai kalangan di dalam masyarakat. Perkembangan ini tidak terlepas dari kemudahan yang ditawarkan dalam penggunaan perangkat bergerak, dalam konteks ini adalah ponsel pintar. Perubahan dramatis dalam cara berkomunikasi di dalam masyarakat merupakan dampak langsung dari harga yang rendah untuk mendapatkan sebuah ponsel</a:t>
            </a:r>
            <a:r>
              <a:rPr lang="id-ID" sz="1000" i="1" kern="1200" dirty="0">
                <a:solidFill>
                  <a:schemeClr val="tx1"/>
                </a:solidFill>
                <a:effectLst/>
                <a:latin typeface="+mn-lt"/>
                <a:ea typeface="+mn-ea"/>
                <a:cs typeface="+mn-cs"/>
              </a:rPr>
              <a:t> </a:t>
            </a:r>
            <a:r>
              <a:rPr lang="id-ID" sz="1000" kern="1200" dirty="0">
                <a:solidFill>
                  <a:schemeClr val="tx1"/>
                </a:solidFill>
                <a:effectLst/>
                <a:latin typeface="+mn-lt"/>
                <a:ea typeface="+mn-ea"/>
                <a:cs typeface="+mn-cs"/>
              </a:rPr>
              <a:t>pintar dengan berbagai fitur yang ada di dalamnya [1].</a:t>
            </a:r>
          </a:p>
          <a:p>
            <a:endParaRPr lang="id-ID" sz="10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id-ID" sz="1200" kern="1200" dirty="0">
                <a:solidFill>
                  <a:schemeClr val="tx1"/>
                </a:solidFill>
                <a:effectLst/>
                <a:latin typeface="+mn-lt"/>
                <a:ea typeface="+mn-ea"/>
                <a:cs typeface="+mn-cs"/>
              </a:rPr>
              <a:t>Berfokus pada pelaku bisnis yang memiliki jadwal yang sangat padat, otomatisasi pada fitur-fitur ponsel pintar untuk kondisi-kondisi yang dihadapi oleh ponsel dan pengguna dapat membantu untuk meningkatkan produktivitas. Kondisi-kondisi yang sering kali dihadapi oleh pengguna adalah pada saat melakukan pertemuan dengan rekan bisnis, melakukan pekerjaan (tanpa menggunakan ponsel) dan pada saat berkendara. Berdasarkan data yang didapatkan oleh </a:t>
            </a:r>
            <a:r>
              <a:rPr lang="id-ID" sz="1200" i="1" kern="1200" dirty="0">
                <a:solidFill>
                  <a:schemeClr val="tx1"/>
                </a:solidFill>
                <a:effectLst/>
                <a:latin typeface="+mn-lt"/>
                <a:ea typeface="+mn-ea"/>
                <a:cs typeface="+mn-cs"/>
              </a:rPr>
              <a:t>American </a:t>
            </a:r>
            <a:r>
              <a:rPr lang="id-ID" sz="1200" i="1" kern="1200" dirty="0" err="1">
                <a:solidFill>
                  <a:schemeClr val="tx1"/>
                </a:solidFill>
                <a:effectLst/>
                <a:latin typeface="+mn-lt"/>
                <a:ea typeface="+mn-ea"/>
                <a:cs typeface="+mn-cs"/>
              </a:rPr>
              <a:t>Automobile</a:t>
            </a:r>
            <a:r>
              <a:rPr lang="id-ID" sz="1200" i="1" kern="1200" dirty="0">
                <a:solidFill>
                  <a:schemeClr val="tx1"/>
                </a:solidFill>
                <a:effectLst/>
                <a:latin typeface="+mn-lt"/>
                <a:ea typeface="+mn-ea"/>
                <a:cs typeface="+mn-cs"/>
              </a:rPr>
              <a:t> </a:t>
            </a:r>
            <a:r>
              <a:rPr lang="id-ID" sz="1200" i="1" kern="1200" dirty="0" err="1">
                <a:solidFill>
                  <a:schemeClr val="tx1"/>
                </a:solidFill>
                <a:effectLst/>
                <a:latin typeface="+mn-lt"/>
                <a:ea typeface="+mn-ea"/>
                <a:cs typeface="+mn-cs"/>
              </a:rPr>
              <a:t>Association</a:t>
            </a:r>
            <a:r>
              <a:rPr lang="id-ID" sz="1200" i="1" kern="1200" dirty="0">
                <a:solidFill>
                  <a:schemeClr val="tx1"/>
                </a:solidFill>
                <a:effectLst/>
                <a:latin typeface="+mn-lt"/>
                <a:ea typeface="+mn-ea"/>
                <a:cs typeface="+mn-cs"/>
              </a:rPr>
              <a:t> </a:t>
            </a:r>
            <a:r>
              <a:rPr lang="id-ID" sz="1200" kern="1200" dirty="0">
                <a:solidFill>
                  <a:schemeClr val="tx1"/>
                </a:solidFill>
                <a:effectLst/>
                <a:latin typeface="+mn-lt"/>
                <a:ea typeface="+mn-ea"/>
                <a:cs typeface="+mn-cs"/>
              </a:rPr>
              <a:t>pada tahun 2015 dapat diketahui bahwa 58 persen dari total kecelakaan yang terjadi disebabkan oleh penggunaan telepon genggam selama berkendara.</a:t>
            </a:r>
          </a:p>
          <a:p>
            <a:r>
              <a:rPr lang="id-ID" sz="1200" kern="1200" dirty="0">
                <a:solidFill>
                  <a:schemeClr val="tx1"/>
                </a:solidFill>
                <a:effectLst/>
                <a:latin typeface="+mn-lt"/>
                <a:ea typeface="+mn-ea"/>
                <a:cs typeface="+mn-cs"/>
              </a:rPr>
              <a:t>Kesadaran kontekstual dan mobilitas adalah konsep utama di dalam visi di dalam komputasi </a:t>
            </a:r>
            <a:r>
              <a:rPr lang="id-ID" sz="1200" i="1" kern="1200" dirty="0" err="1">
                <a:solidFill>
                  <a:schemeClr val="tx1"/>
                </a:solidFill>
                <a:effectLst/>
                <a:latin typeface="+mn-lt"/>
                <a:ea typeface="+mn-ea"/>
                <a:cs typeface="+mn-cs"/>
              </a:rPr>
              <a:t>ubiquitous</a:t>
            </a:r>
            <a:r>
              <a:rPr lang="id-ID" sz="1200" kern="1200" dirty="0">
                <a:solidFill>
                  <a:schemeClr val="tx1"/>
                </a:solidFill>
                <a:effectLst/>
                <a:latin typeface="+mn-lt"/>
                <a:ea typeface="+mn-ea"/>
                <a:cs typeface="+mn-cs"/>
              </a:rPr>
              <a:t> di mana jaringan dari sebuah komputer yang kecil tersebar di lingkungan fisik, beroperasi secara otomatis, dan terbebas dari pengaturan tertentu [2].</a:t>
            </a:r>
          </a:p>
          <a:p>
            <a:endParaRPr lang="id-ID" sz="1200" kern="1200" dirty="0">
              <a:solidFill>
                <a:schemeClr val="tx1"/>
              </a:solidFill>
              <a:effectLst/>
              <a:latin typeface="+mn-lt"/>
              <a:ea typeface="+mn-ea"/>
              <a:cs typeface="+mn-cs"/>
            </a:endParaRPr>
          </a:p>
          <a:p>
            <a:r>
              <a:rPr lang="id-ID" sz="1200" kern="1200" dirty="0">
                <a:solidFill>
                  <a:schemeClr val="tx1"/>
                </a:solidFill>
                <a:effectLst/>
                <a:latin typeface="+mn-lt"/>
                <a:ea typeface="+mn-ea"/>
                <a:cs typeface="+mn-cs"/>
              </a:rPr>
              <a:t>Aplikasi </a:t>
            </a:r>
            <a:r>
              <a:rPr lang="id-ID" sz="1200" i="1" kern="1200" dirty="0" err="1">
                <a:solidFill>
                  <a:schemeClr val="tx1"/>
                </a:solidFill>
                <a:effectLst/>
                <a:latin typeface="+mn-lt"/>
                <a:ea typeface="+mn-ea"/>
                <a:cs typeface="+mn-cs"/>
              </a:rPr>
              <a:t>context-aware</a:t>
            </a:r>
            <a:r>
              <a:rPr lang="id-ID" sz="1200" kern="1200" dirty="0">
                <a:solidFill>
                  <a:schemeClr val="tx1"/>
                </a:solidFill>
                <a:effectLst/>
                <a:latin typeface="+mn-lt"/>
                <a:ea typeface="+mn-ea"/>
                <a:cs typeface="+mn-cs"/>
              </a:rPr>
              <a:t> adalah sebuah bagian yang besar dan penting dalam keseluruhan bagian dari aplikasi komputasi </a:t>
            </a:r>
            <a:r>
              <a:rPr lang="id-ID" sz="1200" i="1" kern="1200" dirty="0" err="1">
                <a:solidFill>
                  <a:schemeClr val="tx1"/>
                </a:solidFill>
                <a:effectLst/>
                <a:latin typeface="+mn-lt"/>
                <a:ea typeface="+mn-ea"/>
                <a:cs typeface="+mn-cs"/>
              </a:rPr>
              <a:t>ubiquitous</a:t>
            </a:r>
            <a:r>
              <a:rPr lang="id-ID" sz="1200" kern="1200" dirty="0">
                <a:solidFill>
                  <a:schemeClr val="tx1"/>
                </a:solidFill>
                <a:effectLst/>
                <a:latin typeface="+mn-lt"/>
                <a:ea typeface="+mn-ea"/>
                <a:cs typeface="+mn-cs"/>
              </a:rPr>
              <a:t> dan memiliki peran penting dalam memperoleh keuntungan untuk mengetahui lingkungan di sekitar [3].</a:t>
            </a:r>
            <a:endParaRPr lang="id-ID" sz="1000" dirty="0"/>
          </a:p>
        </p:txBody>
      </p:sp>
      <p:sp>
        <p:nvSpPr>
          <p:cNvPr id="4" name="Slide Number Placeholder 3"/>
          <p:cNvSpPr>
            <a:spLocks noGrp="1"/>
          </p:cNvSpPr>
          <p:nvPr>
            <p:ph type="sldNum" sz="quarter" idx="10"/>
          </p:nvPr>
        </p:nvSpPr>
        <p:spPr/>
        <p:txBody>
          <a:bodyPr/>
          <a:lstStyle/>
          <a:p>
            <a:fld id="{4CF07860-8862-455D-965F-C91C4A26FC74}" type="slidenum">
              <a:rPr lang="id-ID" smtClean="0"/>
              <a:t>4</a:t>
            </a:fld>
            <a:endParaRPr lang="id-ID"/>
          </a:p>
        </p:txBody>
      </p:sp>
    </p:spTree>
    <p:extLst>
      <p:ext uri="{BB962C8B-B14F-4D97-AF65-F5344CB8AC3E}">
        <p14:creationId xmlns:p14="http://schemas.microsoft.com/office/powerpoint/2010/main" val="36691324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https://www.guru99.com/compare-waterfall-vs-incremental-vs-spiral-vs-rad.html</a:t>
            </a:r>
          </a:p>
          <a:p>
            <a:r>
              <a:rPr lang="id-ID" dirty="0"/>
              <a:t>http://www.learnerswindow.com/compare-incremental-vs-spiral-vs-rad-vs-waterfall-model/</a:t>
            </a:r>
          </a:p>
        </p:txBody>
      </p:sp>
      <p:sp>
        <p:nvSpPr>
          <p:cNvPr id="4" name="Slide Number Placeholder 3"/>
          <p:cNvSpPr>
            <a:spLocks noGrp="1"/>
          </p:cNvSpPr>
          <p:nvPr>
            <p:ph type="sldNum" sz="quarter" idx="10"/>
          </p:nvPr>
        </p:nvSpPr>
        <p:spPr/>
        <p:txBody>
          <a:bodyPr/>
          <a:lstStyle/>
          <a:p>
            <a:fld id="{4CF07860-8862-455D-965F-C91C4A26FC74}" type="slidenum">
              <a:rPr lang="id-ID" smtClean="0"/>
              <a:t>27</a:t>
            </a:fld>
            <a:endParaRPr lang="id-ID"/>
          </a:p>
        </p:txBody>
      </p:sp>
    </p:spTree>
    <p:extLst>
      <p:ext uri="{BB962C8B-B14F-4D97-AF65-F5344CB8AC3E}">
        <p14:creationId xmlns:p14="http://schemas.microsoft.com/office/powerpoint/2010/main" val="3229956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id-ID" dirty="0"/>
              <a:t>Pengembangan Aplikasi Android menggunakan pola material </a:t>
            </a:r>
            <a:r>
              <a:rPr lang="id-ID" dirty="0" err="1"/>
              <a:t>design</a:t>
            </a:r>
            <a:endParaRPr lang="id-ID" dirty="0"/>
          </a:p>
          <a:p>
            <a:pPr marL="228600" indent="-228600">
              <a:buFont typeface="+mj-lt"/>
              <a:buAutoNum type="arabicPeriod"/>
            </a:pPr>
            <a:r>
              <a:rPr lang="id-ID" dirty="0"/>
              <a:t>API yang digunakan dalam aplikasi ini merupakan </a:t>
            </a:r>
            <a:r>
              <a:rPr lang="id-ID" dirty="0" err="1"/>
              <a:t>Fused</a:t>
            </a:r>
            <a:r>
              <a:rPr lang="id-ID" dirty="0"/>
              <a:t> </a:t>
            </a:r>
            <a:r>
              <a:rPr lang="id-ID" dirty="0" err="1"/>
              <a:t>Location</a:t>
            </a:r>
            <a:r>
              <a:rPr lang="id-ID" dirty="0"/>
              <a:t> API dan </a:t>
            </a:r>
            <a:r>
              <a:rPr lang="id-ID" dirty="0" err="1"/>
              <a:t>Geofence</a:t>
            </a:r>
            <a:r>
              <a:rPr lang="id-ID" dirty="0"/>
              <a:t> API yang dimiliki oleh Google dan diimplementasikan melalui pustaka</a:t>
            </a:r>
          </a:p>
          <a:p>
            <a:pPr marL="228600" indent="-228600">
              <a:buFont typeface="+mj-lt"/>
              <a:buAutoNum type="arabicPeriod"/>
            </a:pPr>
            <a:r>
              <a:rPr lang="id-ID" dirty="0"/>
              <a:t>Basis data yang digunakan adalah basis data tertanam, </a:t>
            </a:r>
            <a:r>
              <a:rPr lang="id-ID" dirty="0" err="1"/>
              <a:t>SQLite</a:t>
            </a:r>
            <a:endParaRPr lang="id-ID" dirty="0"/>
          </a:p>
        </p:txBody>
      </p:sp>
      <p:sp>
        <p:nvSpPr>
          <p:cNvPr id="4" name="Slide Number Placeholder 3"/>
          <p:cNvSpPr>
            <a:spLocks noGrp="1"/>
          </p:cNvSpPr>
          <p:nvPr>
            <p:ph type="sldNum" sz="quarter" idx="10"/>
          </p:nvPr>
        </p:nvSpPr>
        <p:spPr/>
        <p:txBody>
          <a:bodyPr/>
          <a:lstStyle/>
          <a:p>
            <a:fld id="{4CF07860-8862-455D-965F-C91C4A26FC74}" type="slidenum">
              <a:rPr lang="id-ID" smtClean="0"/>
              <a:t>9</a:t>
            </a:fld>
            <a:endParaRPr lang="id-ID"/>
          </a:p>
        </p:txBody>
      </p:sp>
    </p:spTree>
    <p:extLst>
      <p:ext uri="{BB962C8B-B14F-4D97-AF65-F5344CB8AC3E}">
        <p14:creationId xmlns:p14="http://schemas.microsoft.com/office/powerpoint/2010/main" val="34374116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id-ID" dirty="0"/>
              <a:t>Dikembangkan sebuah aplikasi dengan nama </a:t>
            </a:r>
            <a:r>
              <a:rPr lang="id-ID" dirty="0" err="1"/>
              <a:t>Ceeto</a:t>
            </a:r>
            <a:r>
              <a:rPr lang="id-ID" dirty="0"/>
              <a:t> yang memiliki 3 buah fitur, yaitu </a:t>
            </a:r>
            <a:r>
              <a:rPr lang="id-ID" dirty="0" err="1"/>
              <a:t>Parking</a:t>
            </a:r>
            <a:r>
              <a:rPr lang="id-ID" dirty="0"/>
              <a:t>, </a:t>
            </a:r>
            <a:r>
              <a:rPr lang="id-ID" dirty="0" err="1"/>
              <a:t>Events</a:t>
            </a:r>
            <a:r>
              <a:rPr lang="id-ID" dirty="0"/>
              <a:t>, dan </a:t>
            </a:r>
            <a:r>
              <a:rPr lang="id-ID" dirty="0" err="1"/>
              <a:t>Special</a:t>
            </a:r>
            <a:r>
              <a:rPr lang="id-ID" dirty="0"/>
              <a:t> </a:t>
            </a:r>
            <a:r>
              <a:rPr lang="id-ID" dirty="0" err="1"/>
              <a:t>Places</a:t>
            </a:r>
            <a:r>
              <a:rPr lang="id-ID" dirty="0"/>
              <a:t>. Dari ketiga fitur di dalam aplikasi tersebut, fitur-fitur di dalam ponsel pintar yang dapat diotomatisasikan adalah </a:t>
            </a:r>
            <a:r>
              <a:rPr lang="id-ID" i="1" dirty="0" err="1"/>
              <a:t>bluetooth</a:t>
            </a:r>
            <a:r>
              <a:rPr lang="id-ID" i="1" dirty="0"/>
              <a:t>, </a:t>
            </a:r>
            <a:r>
              <a:rPr lang="id-ID" i="1" dirty="0" err="1"/>
              <a:t>wifi</a:t>
            </a:r>
            <a:r>
              <a:rPr lang="id-ID" i="1" dirty="0"/>
              <a:t>, </a:t>
            </a:r>
            <a:r>
              <a:rPr lang="id-ID" i="1" dirty="0" err="1"/>
              <a:t>silen</a:t>
            </a:r>
            <a:r>
              <a:rPr lang="id-ID" i="1" dirty="0"/>
              <a:t> mode,</a:t>
            </a:r>
            <a:r>
              <a:rPr lang="id-ID" i="0" dirty="0"/>
              <a:t> dan </a:t>
            </a:r>
            <a:r>
              <a:rPr lang="id-ID" i="1" dirty="0" err="1"/>
              <a:t>dnd</a:t>
            </a:r>
            <a:r>
              <a:rPr lang="id-ID" i="1" dirty="0"/>
              <a:t>.</a:t>
            </a:r>
          </a:p>
          <a:p>
            <a:pPr marL="0" indent="0">
              <a:buFont typeface="Arial" panose="020B0604020202020204" pitchFamily="34" charset="0"/>
              <a:buNone/>
            </a:pPr>
            <a:endParaRPr lang="id-ID" i="1" dirty="0"/>
          </a:p>
          <a:p>
            <a:pPr marL="0" indent="0">
              <a:buFont typeface="Arial" panose="020B0604020202020204" pitchFamily="34" charset="0"/>
              <a:buNone/>
            </a:pPr>
            <a:r>
              <a:rPr lang="id-ID" i="0" dirty="0"/>
              <a:t>Fitur DND pada android hanya dimiliki oleh ponsel pintar dengan sistem operasi Android 6 (</a:t>
            </a:r>
            <a:r>
              <a:rPr lang="id-ID" i="0" dirty="0" err="1"/>
              <a:t>Marshmallow</a:t>
            </a:r>
            <a:r>
              <a:rPr lang="id-ID" i="0" dirty="0"/>
              <a:t>) dan seterusnya.</a:t>
            </a:r>
          </a:p>
          <a:p>
            <a:pPr marL="0" indent="0">
              <a:buFont typeface="Arial" panose="020B0604020202020204" pitchFamily="34" charset="0"/>
              <a:buNone/>
            </a:pPr>
            <a:endParaRPr lang="id-ID" i="1" dirty="0"/>
          </a:p>
          <a:p>
            <a:pPr marL="0" indent="0">
              <a:buFont typeface="Arial" panose="020B0604020202020204" pitchFamily="34" charset="0"/>
              <a:buNone/>
            </a:pPr>
            <a:r>
              <a:rPr lang="id-ID" i="0" dirty="0"/>
              <a:t>Pada fitur </a:t>
            </a:r>
            <a:r>
              <a:rPr lang="id-ID" i="0" dirty="0" err="1"/>
              <a:t>parking</a:t>
            </a:r>
            <a:r>
              <a:rPr lang="id-ID" i="0" dirty="0"/>
              <a:t> dan </a:t>
            </a:r>
            <a:r>
              <a:rPr lang="id-ID" i="0" dirty="0" err="1"/>
              <a:t>special</a:t>
            </a:r>
            <a:r>
              <a:rPr lang="id-ID" i="0" dirty="0"/>
              <a:t> </a:t>
            </a:r>
            <a:r>
              <a:rPr lang="id-ID" i="0" dirty="0" err="1"/>
              <a:t>places</a:t>
            </a:r>
            <a:r>
              <a:rPr lang="id-ID" i="0" dirty="0"/>
              <a:t>, data yang dimanfaatkan oleh aplikasi adalah data lokasi yang didapatkan dari layanan lokasi yang dimiliki oleh pengguna. Data tersebut </a:t>
            </a:r>
            <a:r>
              <a:rPr lang="id-ID" i="0" dirty="0" err="1"/>
              <a:t>befungsi</a:t>
            </a:r>
            <a:r>
              <a:rPr lang="id-ID" i="0" dirty="0"/>
              <a:t> untuk melihat apakah pengguna sedang berada di dalam </a:t>
            </a:r>
            <a:r>
              <a:rPr lang="id-ID" i="0" dirty="0" err="1"/>
              <a:t>geofence</a:t>
            </a:r>
            <a:r>
              <a:rPr lang="id-ID" i="0" dirty="0"/>
              <a:t> yang sudah ditentukan sebelumnya.</a:t>
            </a:r>
          </a:p>
          <a:p>
            <a:pPr marL="0" indent="0">
              <a:buFont typeface="Arial" panose="020B0604020202020204" pitchFamily="34" charset="0"/>
              <a:buNone/>
            </a:pPr>
            <a:endParaRPr lang="id-ID" i="0" dirty="0"/>
          </a:p>
          <a:p>
            <a:pPr marL="0" indent="0">
              <a:buFont typeface="Arial" panose="020B0604020202020204" pitchFamily="34" charset="0"/>
              <a:buNone/>
            </a:pPr>
            <a:r>
              <a:rPr lang="id-ID" i="0" dirty="0"/>
              <a:t>Sedangkan pada fitur </a:t>
            </a:r>
            <a:r>
              <a:rPr lang="id-ID" i="0" dirty="0" err="1"/>
              <a:t>events</a:t>
            </a:r>
            <a:r>
              <a:rPr lang="id-ID" i="0" dirty="0"/>
              <a:t>, data yang dimanfaatkan merupakan data </a:t>
            </a:r>
            <a:r>
              <a:rPr lang="id-ID" i="0" dirty="0" err="1"/>
              <a:t>event</a:t>
            </a:r>
            <a:r>
              <a:rPr lang="id-ID" i="0" dirty="0"/>
              <a:t> yang terdapat pada kalender pengguna. </a:t>
            </a:r>
            <a:r>
              <a:rPr lang="id-ID" i="0" dirty="0" err="1"/>
              <a:t>Dimana</a:t>
            </a:r>
            <a:r>
              <a:rPr lang="id-ID" i="0" dirty="0"/>
              <a:t> untuk setiap </a:t>
            </a:r>
            <a:r>
              <a:rPr lang="id-ID" i="0" dirty="0" err="1"/>
              <a:t>event</a:t>
            </a:r>
            <a:r>
              <a:rPr lang="id-ID" i="0" dirty="0"/>
              <a:t>, pengguna dapat menentukan apakah mode </a:t>
            </a:r>
            <a:r>
              <a:rPr lang="id-ID" i="0" dirty="0" err="1"/>
              <a:t>silent</a:t>
            </a:r>
            <a:r>
              <a:rPr lang="id-ID" i="0" dirty="0"/>
              <a:t> atau </a:t>
            </a:r>
            <a:r>
              <a:rPr lang="id-ID" i="0" dirty="0" err="1"/>
              <a:t>dnd</a:t>
            </a:r>
            <a:r>
              <a:rPr lang="id-ID" i="0" dirty="0"/>
              <a:t> yang akan diaktifkan, pada saat </a:t>
            </a:r>
            <a:r>
              <a:rPr lang="id-ID" i="0" dirty="0" err="1"/>
              <a:t>event</a:t>
            </a:r>
            <a:r>
              <a:rPr lang="id-ID" i="0" dirty="0"/>
              <a:t> berlangsung.</a:t>
            </a:r>
          </a:p>
        </p:txBody>
      </p:sp>
      <p:sp>
        <p:nvSpPr>
          <p:cNvPr id="4" name="Slide Number Placeholder 3"/>
          <p:cNvSpPr>
            <a:spLocks noGrp="1"/>
          </p:cNvSpPr>
          <p:nvPr>
            <p:ph type="sldNum" sz="quarter" idx="10"/>
          </p:nvPr>
        </p:nvSpPr>
        <p:spPr/>
        <p:txBody>
          <a:bodyPr/>
          <a:lstStyle/>
          <a:p>
            <a:fld id="{4CF07860-8862-455D-965F-C91C4A26FC74}" type="slidenum">
              <a:rPr lang="id-ID" smtClean="0"/>
              <a:t>15</a:t>
            </a:fld>
            <a:endParaRPr lang="id-ID"/>
          </a:p>
        </p:txBody>
      </p:sp>
    </p:spTree>
    <p:extLst>
      <p:ext uri="{BB962C8B-B14F-4D97-AF65-F5344CB8AC3E}">
        <p14:creationId xmlns:p14="http://schemas.microsoft.com/office/powerpoint/2010/main" val="2968880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id-ID" dirty="0"/>
              <a:t>Pengguna menentukan lokasi parkir</a:t>
            </a:r>
          </a:p>
          <a:p>
            <a:pPr marL="228600" indent="-228600">
              <a:buFont typeface="+mj-lt"/>
              <a:buAutoNum type="arabicPeriod"/>
            </a:pPr>
            <a:r>
              <a:rPr lang="id-ID" dirty="0" err="1"/>
              <a:t>Bluetooth</a:t>
            </a:r>
            <a:r>
              <a:rPr lang="id-ID" dirty="0"/>
              <a:t> pada ponsel akan mati ketika pengguna keluar dari lokasi parkir.</a:t>
            </a:r>
          </a:p>
          <a:p>
            <a:pPr marL="228600" indent="-228600">
              <a:buFont typeface="+mj-lt"/>
              <a:buAutoNum type="arabicPeriod"/>
            </a:pPr>
            <a:r>
              <a:rPr lang="id-ID" dirty="0" err="1"/>
              <a:t>Bluetooth</a:t>
            </a:r>
            <a:r>
              <a:rPr lang="id-ID" dirty="0"/>
              <a:t> pada ponsel akan aktif ketika pengguna masuk ke dalam lokasi parkir.</a:t>
            </a:r>
          </a:p>
        </p:txBody>
      </p:sp>
      <p:sp>
        <p:nvSpPr>
          <p:cNvPr id="4" name="Slide Number Placeholder 3"/>
          <p:cNvSpPr>
            <a:spLocks noGrp="1"/>
          </p:cNvSpPr>
          <p:nvPr>
            <p:ph type="sldNum" sz="quarter" idx="10"/>
          </p:nvPr>
        </p:nvSpPr>
        <p:spPr/>
        <p:txBody>
          <a:bodyPr/>
          <a:lstStyle/>
          <a:p>
            <a:fld id="{4CF07860-8862-455D-965F-C91C4A26FC74}" type="slidenum">
              <a:rPr lang="id-ID" smtClean="0"/>
              <a:t>18</a:t>
            </a:fld>
            <a:endParaRPr lang="id-ID"/>
          </a:p>
        </p:txBody>
      </p:sp>
    </p:spTree>
    <p:extLst>
      <p:ext uri="{BB962C8B-B14F-4D97-AF65-F5344CB8AC3E}">
        <p14:creationId xmlns:p14="http://schemas.microsoft.com/office/powerpoint/2010/main" val="21476720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id-ID" dirty="0"/>
              <a:t>Pengguna dapat melihat </a:t>
            </a:r>
            <a:r>
              <a:rPr lang="id-ID" dirty="0" err="1"/>
              <a:t>event</a:t>
            </a:r>
            <a:r>
              <a:rPr lang="id-ID" dirty="0"/>
              <a:t> pada hari ini, untuk </a:t>
            </a:r>
            <a:r>
              <a:rPr lang="id-ID" dirty="0" err="1"/>
              <a:t>kemudia</a:t>
            </a:r>
            <a:r>
              <a:rPr lang="id-ID" dirty="0"/>
              <a:t> menentukan fitur </a:t>
            </a:r>
            <a:r>
              <a:rPr lang="id-ID" dirty="0" err="1"/>
              <a:t>silent</a:t>
            </a:r>
            <a:r>
              <a:rPr lang="id-ID" dirty="0"/>
              <a:t> atau </a:t>
            </a:r>
            <a:r>
              <a:rPr lang="id-ID" dirty="0" err="1"/>
              <a:t>dnd</a:t>
            </a:r>
            <a:r>
              <a:rPr lang="id-ID" dirty="0"/>
              <a:t> yang akan diaktifkan pada saat </a:t>
            </a:r>
            <a:r>
              <a:rPr lang="id-ID" dirty="0" err="1"/>
              <a:t>event</a:t>
            </a:r>
            <a:r>
              <a:rPr lang="id-ID" dirty="0"/>
              <a:t> tersebut berlangsung.</a:t>
            </a:r>
          </a:p>
          <a:p>
            <a:pPr marL="228600" indent="-228600">
              <a:buFont typeface="+mj-lt"/>
              <a:buAutoNum type="arabicPeriod"/>
            </a:pPr>
            <a:endParaRPr lang="id-ID" dirty="0"/>
          </a:p>
        </p:txBody>
      </p:sp>
      <p:sp>
        <p:nvSpPr>
          <p:cNvPr id="4" name="Slide Number Placeholder 3"/>
          <p:cNvSpPr>
            <a:spLocks noGrp="1"/>
          </p:cNvSpPr>
          <p:nvPr>
            <p:ph type="sldNum" sz="quarter" idx="10"/>
          </p:nvPr>
        </p:nvSpPr>
        <p:spPr/>
        <p:txBody>
          <a:bodyPr/>
          <a:lstStyle/>
          <a:p>
            <a:fld id="{4CF07860-8862-455D-965F-C91C4A26FC74}" type="slidenum">
              <a:rPr lang="id-ID" smtClean="0"/>
              <a:t>19</a:t>
            </a:fld>
            <a:endParaRPr lang="id-ID"/>
          </a:p>
        </p:txBody>
      </p:sp>
    </p:spTree>
    <p:extLst>
      <p:ext uri="{BB962C8B-B14F-4D97-AF65-F5344CB8AC3E}">
        <p14:creationId xmlns:p14="http://schemas.microsoft.com/office/powerpoint/2010/main" val="1142942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Pengguna dapat memilih fitur pada ponsel yang akan disesuaikan dengan lokasi-lokasi tertentu.</a:t>
            </a:r>
          </a:p>
        </p:txBody>
      </p:sp>
      <p:sp>
        <p:nvSpPr>
          <p:cNvPr id="4" name="Slide Number Placeholder 3"/>
          <p:cNvSpPr>
            <a:spLocks noGrp="1"/>
          </p:cNvSpPr>
          <p:nvPr>
            <p:ph type="sldNum" sz="quarter" idx="10"/>
          </p:nvPr>
        </p:nvSpPr>
        <p:spPr/>
        <p:txBody>
          <a:bodyPr/>
          <a:lstStyle/>
          <a:p>
            <a:fld id="{4CF07860-8862-455D-965F-C91C4A26FC74}" type="slidenum">
              <a:rPr lang="id-ID" smtClean="0"/>
              <a:t>20</a:t>
            </a:fld>
            <a:endParaRPr lang="id-ID"/>
          </a:p>
        </p:txBody>
      </p:sp>
    </p:spTree>
    <p:extLst>
      <p:ext uri="{BB962C8B-B14F-4D97-AF65-F5344CB8AC3E}">
        <p14:creationId xmlns:p14="http://schemas.microsoft.com/office/powerpoint/2010/main" val="3718274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d-ID" dirty="0"/>
              <a:t>Aplikasi </a:t>
            </a:r>
            <a:r>
              <a:rPr lang="id-ID" dirty="0" err="1"/>
              <a:t>Ceeto</a:t>
            </a:r>
            <a:endParaRPr lang="id-ID" dirty="0"/>
          </a:p>
          <a:p>
            <a:pPr marL="171450" indent="-171450">
              <a:buFont typeface="Arial" panose="020B0604020202020204" pitchFamily="34" charset="0"/>
              <a:buChar char="•"/>
            </a:pPr>
            <a:r>
              <a:rPr lang="id-ID" dirty="0" err="1"/>
              <a:t>Parking</a:t>
            </a:r>
            <a:r>
              <a:rPr lang="id-ID" dirty="0"/>
              <a:t> </a:t>
            </a:r>
          </a:p>
        </p:txBody>
      </p:sp>
      <p:sp>
        <p:nvSpPr>
          <p:cNvPr id="4" name="Slide Number Placeholder 3"/>
          <p:cNvSpPr>
            <a:spLocks noGrp="1"/>
          </p:cNvSpPr>
          <p:nvPr>
            <p:ph type="sldNum" sz="quarter" idx="10"/>
          </p:nvPr>
        </p:nvSpPr>
        <p:spPr/>
        <p:txBody>
          <a:bodyPr/>
          <a:lstStyle/>
          <a:p>
            <a:fld id="{4CF07860-8862-455D-965F-C91C4A26FC74}" type="slidenum">
              <a:rPr lang="id-ID" smtClean="0"/>
              <a:t>23</a:t>
            </a:fld>
            <a:endParaRPr lang="id-ID"/>
          </a:p>
        </p:txBody>
      </p:sp>
    </p:spTree>
    <p:extLst>
      <p:ext uri="{BB962C8B-B14F-4D97-AF65-F5344CB8AC3E}">
        <p14:creationId xmlns:p14="http://schemas.microsoft.com/office/powerpoint/2010/main" val="578019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id-ID" dirty="0"/>
              <a:t>Algoritma akses data</a:t>
            </a:r>
          </a:p>
          <a:p>
            <a:pPr marL="171450" indent="-171450">
              <a:buFont typeface="Arial" panose="020B0604020202020204" pitchFamily="34" charset="0"/>
              <a:buChar char="•"/>
            </a:pPr>
            <a:r>
              <a:rPr lang="id-ID" dirty="0"/>
              <a:t>Unit testing</a:t>
            </a:r>
          </a:p>
          <a:p>
            <a:pPr marL="171450" indent="-171450">
              <a:buFont typeface="Arial" panose="020B0604020202020204" pitchFamily="34" charset="0"/>
              <a:buChar char="•"/>
            </a:pPr>
            <a:r>
              <a:rPr lang="id-ID" dirty="0" err="1"/>
              <a:t>Suggestion</a:t>
            </a:r>
            <a:r>
              <a:rPr lang="id-ID" dirty="0"/>
              <a:t> System</a:t>
            </a:r>
          </a:p>
        </p:txBody>
      </p:sp>
      <p:sp>
        <p:nvSpPr>
          <p:cNvPr id="4" name="Slide Number Placeholder 3"/>
          <p:cNvSpPr>
            <a:spLocks noGrp="1"/>
          </p:cNvSpPr>
          <p:nvPr>
            <p:ph type="sldNum" sz="quarter" idx="10"/>
          </p:nvPr>
        </p:nvSpPr>
        <p:spPr/>
        <p:txBody>
          <a:bodyPr/>
          <a:lstStyle/>
          <a:p>
            <a:fld id="{4CF07860-8862-455D-965F-C91C4A26FC74}" type="slidenum">
              <a:rPr lang="id-ID" smtClean="0"/>
              <a:t>24</a:t>
            </a:fld>
            <a:endParaRPr lang="id-ID"/>
          </a:p>
        </p:txBody>
      </p:sp>
    </p:spTree>
    <p:extLst>
      <p:ext uri="{BB962C8B-B14F-4D97-AF65-F5344CB8AC3E}">
        <p14:creationId xmlns:p14="http://schemas.microsoft.com/office/powerpoint/2010/main" val="21709773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t>[3] </a:t>
            </a:r>
            <a:r>
              <a:rPr lang="en-US" dirty="0"/>
              <a:t>WANT TO KNOW IF YOUR PHONE PAIRS WITH YOUR CAR? THIS HANDY LIST SHOULD DO THE TRICK</a:t>
            </a:r>
            <a:r>
              <a:rPr lang="id-ID" dirty="0"/>
              <a:t>. https://www.digitaltrends.com/cars/automobile-bluetooth-compatibility/</a:t>
            </a:r>
          </a:p>
          <a:p>
            <a:endParaRPr lang="id-ID" dirty="0"/>
          </a:p>
          <a:p>
            <a:r>
              <a:rPr lang="id-ID" dirty="0"/>
              <a:t>Untuk parkir 30m, </a:t>
            </a:r>
            <a:r>
              <a:rPr lang="id-ID" dirty="0" err="1"/>
              <a:t>diasumsuikan</a:t>
            </a:r>
            <a:r>
              <a:rPr lang="id-ID" dirty="0"/>
              <a:t> pada jarak 15 meter dari mobil, koneksi </a:t>
            </a:r>
            <a:r>
              <a:rPr lang="id-ID" dirty="0" err="1"/>
              <a:t>bluetooth</a:t>
            </a:r>
            <a:r>
              <a:rPr lang="id-ID" dirty="0"/>
              <a:t> antara mobil dan ponsel akan terputus, sehingga aman untuk mematikan </a:t>
            </a:r>
            <a:r>
              <a:rPr lang="id-ID" dirty="0" err="1"/>
              <a:t>bluetooth</a:t>
            </a:r>
            <a:r>
              <a:rPr lang="id-ID" dirty="0"/>
              <a:t> pada ponsel pintar.</a:t>
            </a:r>
          </a:p>
        </p:txBody>
      </p:sp>
      <p:sp>
        <p:nvSpPr>
          <p:cNvPr id="4" name="Slide Number Placeholder 3"/>
          <p:cNvSpPr>
            <a:spLocks noGrp="1"/>
          </p:cNvSpPr>
          <p:nvPr>
            <p:ph type="sldNum" sz="quarter" idx="10"/>
          </p:nvPr>
        </p:nvSpPr>
        <p:spPr/>
        <p:txBody>
          <a:bodyPr/>
          <a:lstStyle/>
          <a:p>
            <a:fld id="{4CF07860-8862-455D-965F-C91C4A26FC74}" type="slidenum">
              <a:rPr lang="id-ID" smtClean="0"/>
              <a:t>26</a:t>
            </a:fld>
            <a:endParaRPr lang="id-ID"/>
          </a:p>
        </p:txBody>
      </p:sp>
    </p:spTree>
    <p:extLst>
      <p:ext uri="{BB962C8B-B14F-4D97-AF65-F5344CB8AC3E}">
        <p14:creationId xmlns:p14="http://schemas.microsoft.com/office/powerpoint/2010/main" val="2176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48000" y="2244726"/>
            <a:ext cx="18288000" cy="4775200"/>
          </a:xfrm>
        </p:spPr>
        <p:txBody>
          <a:bodyPr anchor="b"/>
          <a:lstStyle>
            <a:lvl1pPr algn="ctr">
              <a:defRPr sz="12000"/>
            </a:lvl1pPr>
          </a:lstStyle>
          <a:p>
            <a:r>
              <a:rPr lang="en-US"/>
              <a:t>Click to edit Master title style</a:t>
            </a:r>
            <a:endParaRPr lang="en-US" dirty="0"/>
          </a:p>
        </p:txBody>
      </p:sp>
      <p:sp>
        <p:nvSpPr>
          <p:cNvPr id="3" name="Subtitle 2"/>
          <p:cNvSpPr>
            <a:spLocks noGrp="1"/>
          </p:cNvSpPr>
          <p:nvPr>
            <p:ph type="subTitle" idx="1"/>
          </p:nvPr>
        </p:nvSpPr>
        <p:spPr>
          <a:xfrm>
            <a:off x="3048000" y="7204076"/>
            <a:ext cx="18288000" cy="3311524"/>
          </a:xfrm>
        </p:spPr>
        <p:txBody>
          <a:bodyPr/>
          <a:lstStyle>
            <a:lvl1pPr marL="0" indent="0" algn="ctr">
              <a:buNone/>
              <a:defRPr sz="4800"/>
            </a:lvl1pPr>
            <a:lvl2pPr marL="914377" indent="0" algn="ctr">
              <a:buNone/>
              <a:defRPr sz="4000"/>
            </a:lvl2pPr>
            <a:lvl3pPr marL="1828754" indent="0" algn="ctr">
              <a:buNone/>
              <a:defRPr sz="3600"/>
            </a:lvl3pPr>
            <a:lvl4pPr marL="2743131" indent="0" algn="ctr">
              <a:buNone/>
              <a:defRPr sz="3200"/>
            </a:lvl4pPr>
            <a:lvl5pPr marL="3657509" indent="0" algn="ctr">
              <a:buNone/>
              <a:defRPr sz="3200"/>
            </a:lvl5pPr>
            <a:lvl6pPr marL="4571886" indent="0" algn="ctr">
              <a:buNone/>
              <a:defRPr sz="3200"/>
            </a:lvl6pPr>
            <a:lvl7pPr marL="5486263" indent="0" algn="ctr">
              <a:buNone/>
              <a:defRPr sz="3200"/>
            </a:lvl7pPr>
            <a:lvl8pPr marL="6400640" indent="0" algn="ctr">
              <a:buNone/>
              <a:defRPr sz="3200"/>
            </a:lvl8pPr>
            <a:lvl9pPr marL="7315017" indent="0" algn="ctr">
              <a:buNone/>
              <a:defRPr sz="3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D96654D-4821-4412-8E6B-29F150716EFA}" type="datetimeFigureOut">
              <a:rPr lang="id-ID" smtClean="0"/>
              <a:t>06/09/2017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474905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96654D-4821-4412-8E6B-29F150716EFA}" type="datetimeFigureOut">
              <a:rPr lang="id-ID" smtClean="0"/>
              <a:t>06/09/2017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19902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449800" y="730250"/>
            <a:ext cx="5257800" cy="1162367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676400" y="730250"/>
            <a:ext cx="15468600" cy="1162367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96654D-4821-4412-8E6B-29F150716EFA}" type="datetimeFigureOut">
              <a:rPr lang="id-ID" smtClean="0"/>
              <a:t>06/09/2017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1378985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96654D-4821-4412-8E6B-29F150716EFA}" type="datetimeFigureOut">
              <a:rPr lang="id-ID" smtClean="0"/>
              <a:t>06/09/2017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928926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63700" y="3419477"/>
            <a:ext cx="21031200" cy="5705474"/>
          </a:xfrm>
        </p:spPr>
        <p:txBody>
          <a:bodyPr anchor="b"/>
          <a:lstStyle>
            <a:lvl1pPr>
              <a:defRPr sz="12000"/>
            </a:lvl1pPr>
          </a:lstStyle>
          <a:p>
            <a:r>
              <a:rPr lang="en-US"/>
              <a:t>Click to edit Master title style</a:t>
            </a:r>
            <a:endParaRPr lang="en-US" dirty="0"/>
          </a:p>
        </p:txBody>
      </p:sp>
      <p:sp>
        <p:nvSpPr>
          <p:cNvPr id="3" name="Text Placeholder 2"/>
          <p:cNvSpPr>
            <a:spLocks noGrp="1"/>
          </p:cNvSpPr>
          <p:nvPr>
            <p:ph type="body" idx="1"/>
          </p:nvPr>
        </p:nvSpPr>
        <p:spPr>
          <a:xfrm>
            <a:off x="1663700" y="9178927"/>
            <a:ext cx="21031200" cy="3000374"/>
          </a:xfrm>
        </p:spPr>
        <p:txBody>
          <a:bodyPr/>
          <a:lstStyle>
            <a:lvl1pPr marL="0" indent="0">
              <a:buNone/>
              <a:defRPr sz="4800">
                <a:solidFill>
                  <a:schemeClr val="tx1">
                    <a:tint val="75000"/>
                  </a:schemeClr>
                </a:solidFill>
              </a:defRPr>
            </a:lvl1pPr>
            <a:lvl2pPr marL="914377" indent="0">
              <a:buNone/>
              <a:defRPr sz="4000">
                <a:solidFill>
                  <a:schemeClr val="tx1">
                    <a:tint val="75000"/>
                  </a:schemeClr>
                </a:solidFill>
              </a:defRPr>
            </a:lvl2pPr>
            <a:lvl3pPr marL="1828754" indent="0">
              <a:buNone/>
              <a:defRPr sz="3600">
                <a:solidFill>
                  <a:schemeClr val="tx1">
                    <a:tint val="75000"/>
                  </a:schemeClr>
                </a:solidFill>
              </a:defRPr>
            </a:lvl3pPr>
            <a:lvl4pPr marL="2743131" indent="0">
              <a:buNone/>
              <a:defRPr sz="3200">
                <a:solidFill>
                  <a:schemeClr val="tx1">
                    <a:tint val="75000"/>
                  </a:schemeClr>
                </a:solidFill>
              </a:defRPr>
            </a:lvl4pPr>
            <a:lvl5pPr marL="3657509" indent="0">
              <a:buNone/>
              <a:defRPr sz="3200">
                <a:solidFill>
                  <a:schemeClr val="tx1">
                    <a:tint val="75000"/>
                  </a:schemeClr>
                </a:solidFill>
              </a:defRPr>
            </a:lvl5pPr>
            <a:lvl6pPr marL="4571886" indent="0">
              <a:buNone/>
              <a:defRPr sz="3200">
                <a:solidFill>
                  <a:schemeClr val="tx1">
                    <a:tint val="75000"/>
                  </a:schemeClr>
                </a:solidFill>
              </a:defRPr>
            </a:lvl6pPr>
            <a:lvl7pPr marL="5486263" indent="0">
              <a:buNone/>
              <a:defRPr sz="3200">
                <a:solidFill>
                  <a:schemeClr val="tx1">
                    <a:tint val="75000"/>
                  </a:schemeClr>
                </a:solidFill>
              </a:defRPr>
            </a:lvl7pPr>
            <a:lvl8pPr marL="6400640" indent="0">
              <a:buNone/>
              <a:defRPr sz="3200">
                <a:solidFill>
                  <a:schemeClr val="tx1">
                    <a:tint val="75000"/>
                  </a:schemeClr>
                </a:solidFill>
              </a:defRPr>
            </a:lvl8pPr>
            <a:lvl9pPr marL="7315017" indent="0">
              <a:buNone/>
              <a:defRPr sz="3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96654D-4821-4412-8E6B-29F150716EFA}" type="datetimeFigureOut">
              <a:rPr lang="id-ID" smtClean="0"/>
              <a:t>06/09/2017</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3456778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676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2344400" y="3651250"/>
            <a:ext cx="10363200" cy="87026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D96654D-4821-4412-8E6B-29F150716EFA}" type="datetimeFigureOut">
              <a:rPr lang="id-ID" smtClean="0"/>
              <a:t>06/09/2017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10708625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79576" y="730251"/>
            <a:ext cx="21031200" cy="265112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679578" y="3362326"/>
            <a:ext cx="10315575" cy="1647824"/>
          </a:xfrm>
        </p:spPr>
        <p:txBody>
          <a:bodyPr anchor="b"/>
          <a:lstStyle>
            <a:lvl1pPr marL="0" indent="0">
              <a:buNone/>
              <a:defRPr sz="4800" b="1"/>
            </a:lvl1pPr>
            <a:lvl2pPr marL="914377" indent="0">
              <a:buNone/>
              <a:defRPr sz="4000" b="1"/>
            </a:lvl2pPr>
            <a:lvl3pPr marL="1828754" indent="0">
              <a:buNone/>
              <a:defRPr sz="3600" b="1"/>
            </a:lvl3pPr>
            <a:lvl4pPr marL="2743131" indent="0">
              <a:buNone/>
              <a:defRPr sz="3200" b="1"/>
            </a:lvl4pPr>
            <a:lvl5pPr marL="3657509"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en-US"/>
              <a:t>Edit Master text styles</a:t>
            </a:r>
          </a:p>
        </p:txBody>
      </p:sp>
      <p:sp>
        <p:nvSpPr>
          <p:cNvPr id="4" name="Content Placeholder 3"/>
          <p:cNvSpPr>
            <a:spLocks noGrp="1"/>
          </p:cNvSpPr>
          <p:nvPr>
            <p:ph sz="half" idx="2"/>
          </p:nvPr>
        </p:nvSpPr>
        <p:spPr>
          <a:xfrm>
            <a:off x="1679578" y="5010150"/>
            <a:ext cx="10315575"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2344400" y="3362326"/>
            <a:ext cx="10366376" cy="1647824"/>
          </a:xfrm>
        </p:spPr>
        <p:txBody>
          <a:bodyPr anchor="b"/>
          <a:lstStyle>
            <a:lvl1pPr marL="0" indent="0">
              <a:buNone/>
              <a:defRPr sz="4800" b="1"/>
            </a:lvl1pPr>
            <a:lvl2pPr marL="914377" indent="0">
              <a:buNone/>
              <a:defRPr sz="4000" b="1"/>
            </a:lvl2pPr>
            <a:lvl3pPr marL="1828754" indent="0">
              <a:buNone/>
              <a:defRPr sz="3600" b="1"/>
            </a:lvl3pPr>
            <a:lvl4pPr marL="2743131" indent="0">
              <a:buNone/>
              <a:defRPr sz="3200" b="1"/>
            </a:lvl4pPr>
            <a:lvl5pPr marL="3657509" indent="0">
              <a:buNone/>
              <a:defRPr sz="3200" b="1"/>
            </a:lvl5pPr>
            <a:lvl6pPr marL="4571886" indent="0">
              <a:buNone/>
              <a:defRPr sz="3200" b="1"/>
            </a:lvl6pPr>
            <a:lvl7pPr marL="5486263" indent="0">
              <a:buNone/>
              <a:defRPr sz="3200" b="1"/>
            </a:lvl7pPr>
            <a:lvl8pPr marL="6400640" indent="0">
              <a:buNone/>
              <a:defRPr sz="3200" b="1"/>
            </a:lvl8pPr>
            <a:lvl9pPr marL="7315017" indent="0">
              <a:buNone/>
              <a:defRPr sz="3200" b="1"/>
            </a:lvl9pPr>
          </a:lstStyle>
          <a:p>
            <a:pPr lvl="0"/>
            <a:r>
              <a:rPr lang="en-US"/>
              <a:t>Edit Master text styles</a:t>
            </a:r>
          </a:p>
        </p:txBody>
      </p:sp>
      <p:sp>
        <p:nvSpPr>
          <p:cNvPr id="6" name="Content Placeholder 5"/>
          <p:cNvSpPr>
            <a:spLocks noGrp="1"/>
          </p:cNvSpPr>
          <p:nvPr>
            <p:ph sz="quarter" idx="4"/>
          </p:nvPr>
        </p:nvSpPr>
        <p:spPr>
          <a:xfrm>
            <a:off x="12344400" y="5010150"/>
            <a:ext cx="10366376" cy="73691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D96654D-4821-4412-8E6B-29F150716EFA}" type="datetimeFigureOut">
              <a:rPr lang="id-ID" smtClean="0"/>
              <a:t>06/09/2017</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27222891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96654D-4821-4412-8E6B-29F150716EFA}" type="datetimeFigureOut">
              <a:rPr lang="id-ID" smtClean="0"/>
              <a:t>06/09/2017</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3513523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6654D-4821-4412-8E6B-29F150716EFA}" type="datetimeFigureOut">
              <a:rPr lang="id-ID" smtClean="0"/>
              <a:t>06/09/2017</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2197292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5" cy="3200400"/>
          </a:xfrm>
        </p:spPr>
        <p:txBody>
          <a:bodyPr anchor="b"/>
          <a:lstStyle>
            <a:lvl1pPr>
              <a:defRPr sz="6400"/>
            </a:lvl1pPr>
          </a:lstStyle>
          <a:p>
            <a:r>
              <a:rPr lang="en-US"/>
              <a:t>Click to edit Master title style</a:t>
            </a:r>
            <a:endParaRPr lang="en-US" dirty="0"/>
          </a:p>
        </p:txBody>
      </p:sp>
      <p:sp>
        <p:nvSpPr>
          <p:cNvPr id="3" name="Content Placeholder 2"/>
          <p:cNvSpPr>
            <a:spLocks noGrp="1"/>
          </p:cNvSpPr>
          <p:nvPr>
            <p:ph idx="1"/>
          </p:nvPr>
        </p:nvSpPr>
        <p:spPr>
          <a:xfrm>
            <a:off x="10366376" y="1974851"/>
            <a:ext cx="12344400" cy="9747250"/>
          </a:xfrm>
        </p:spPr>
        <p:txBody>
          <a:bodyPr/>
          <a:lstStyle>
            <a:lvl1pPr>
              <a:defRPr sz="6400"/>
            </a:lvl1pPr>
            <a:lvl2pPr>
              <a:defRPr sz="5600"/>
            </a:lvl2pPr>
            <a:lvl3pPr>
              <a:defRPr sz="4800"/>
            </a:lvl3pPr>
            <a:lvl4pPr>
              <a:defRPr sz="4000"/>
            </a:lvl4pPr>
            <a:lvl5pPr>
              <a:defRPr sz="4000"/>
            </a:lvl5pPr>
            <a:lvl6pPr>
              <a:defRPr sz="4000"/>
            </a:lvl6pPr>
            <a:lvl7pPr>
              <a:defRPr sz="4000"/>
            </a:lvl7pPr>
            <a:lvl8pPr>
              <a:defRPr sz="4000"/>
            </a:lvl8pPr>
            <a:lvl9pPr>
              <a:defRPr sz="4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679577" y="4114800"/>
            <a:ext cx="7864475" cy="7623176"/>
          </a:xfrm>
        </p:spPr>
        <p:txBody>
          <a:bodyPr/>
          <a:lstStyle>
            <a:lvl1pPr marL="0" indent="0">
              <a:buNone/>
              <a:defRPr sz="3200"/>
            </a:lvl1pPr>
            <a:lvl2pPr marL="914377" indent="0">
              <a:buNone/>
              <a:defRPr sz="2800"/>
            </a:lvl2pPr>
            <a:lvl3pPr marL="1828754" indent="0">
              <a:buNone/>
              <a:defRPr sz="2400"/>
            </a:lvl3pPr>
            <a:lvl4pPr marL="2743131" indent="0">
              <a:buNone/>
              <a:defRPr sz="2000"/>
            </a:lvl4pPr>
            <a:lvl5pPr marL="3657509"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4D96654D-4821-4412-8E6B-29F150716EFA}" type="datetimeFigureOut">
              <a:rPr lang="id-ID" smtClean="0"/>
              <a:t>06/09/2017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289234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79577" y="914400"/>
            <a:ext cx="7864475" cy="3200400"/>
          </a:xfrm>
        </p:spPr>
        <p:txBody>
          <a:bodyPr anchor="b"/>
          <a:lstStyle>
            <a:lvl1pPr>
              <a:defRPr sz="6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366376" y="1974851"/>
            <a:ext cx="12344400" cy="9747250"/>
          </a:xfrm>
        </p:spPr>
        <p:txBody>
          <a:bodyPr anchor="t"/>
          <a:lstStyle>
            <a:lvl1pPr marL="0" indent="0">
              <a:buNone/>
              <a:defRPr sz="6400"/>
            </a:lvl1pPr>
            <a:lvl2pPr marL="914377" indent="0">
              <a:buNone/>
              <a:defRPr sz="5600"/>
            </a:lvl2pPr>
            <a:lvl3pPr marL="1828754" indent="0">
              <a:buNone/>
              <a:defRPr sz="4800"/>
            </a:lvl3pPr>
            <a:lvl4pPr marL="2743131" indent="0">
              <a:buNone/>
              <a:defRPr sz="4000"/>
            </a:lvl4pPr>
            <a:lvl5pPr marL="3657509" indent="0">
              <a:buNone/>
              <a:defRPr sz="4000"/>
            </a:lvl5pPr>
            <a:lvl6pPr marL="4571886" indent="0">
              <a:buNone/>
              <a:defRPr sz="4000"/>
            </a:lvl6pPr>
            <a:lvl7pPr marL="5486263" indent="0">
              <a:buNone/>
              <a:defRPr sz="4000"/>
            </a:lvl7pPr>
            <a:lvl8pPr marL="6400640" indent="0">
              <a:buNone/>
              <a:defRPr sz="4000"/>
            </a:lvl8pPr>
            <a:lvl9pPr marL="7315017" indent="0">
              <a:buNone/>
              <a:defRPr sz="4000"/>
            </a:lvl9pPr>
          </a:lstStyle>
          <a:p>
            <a:r>
              <a:rPr lang="en-US"/>
              <a:t>Click icon to add picture</a:t>
            </a:r>
            <a:endParaRPr lang="en-US" dirty="0"/>
          </a:p>
        </p:txBody>
      </p:sp>
      <p:sp>
        <p:nvSpPr>
          <p:cNvPr id="4" name="Text Placeholder 3"/>
          <p:cNvSpPr>
            <a:spLocks noGrp="1"/>
          </p:cNvSpPr>
          <p:nvPr>
            <p:ph type="body" sz="half" idx="2"/>
          </p:nvPr>
        </p:nvSpPr>
        <p:spPr>
          <a:xfrm>
            <a:off x="1679577" y="4114800"/>
            <a:ext cx="7864475" cy="7623176"/>
          </a:xfrm>
        </p:spPr>
        <p:txBody>
          <a:bodyPr/>
          <a:lstStyle>
            <a:lvl1pPr marL="0" indent="0">
              <a:buNone/>
              <a:defRPr sz="3200"/>
            </a:lvl1pPr>
            <a:lvl2pPr marL="914377" indent="0">
              <a:buNone/>
              <a:defRPr sz="2800"/>
            </a:lvl2pPr>
            <a:lvl3pPr marL="1828754" indent="0">
              <a:buNone/>
              <a:defRPr sz="2400"/>
            </a:lvl3pPr>
            <a:lvl4pPr marL="2743131" indent="0">
              <a:buNone/>
              <a:defRPr sz="2000"/>
            </a:lvl4pPr>
            <a:lvl5pPr marL="3657509" indent="0">
              <a:buNone/>
              <a:defRPr sz="2000"/>
            </a:lvl5pPr>
            <a:lvl6pPr marL="4571886" indent="0">
              <a:buNone/>
              <a:defRPr sz="2000"/>
            </a:lvl6pPr>
            <a:lvl7pPr marL="5486263" indent="0">
              <a:buNone/>
              <a:defRPr sz="2000"/>
            </a:lvl7pPr>
            <a:lvl8pPr marL="6400640" indent="0">
              <a:buNone/>
              <a:defRPr sz="2000"/>
            </a:lvl8pPr>
            <a:lvl9pPr marL="7315017" indent="0">
              <a:buNone/>
              <a:defRPr sz="2000"/>
            </a:lvl9pPr>
          </a:lstStyle>
          <a:p>
            <a:pPr lvl="0"/>
            <a:r>
              <a:rPr lang="en-US"/>
              <a:t>Edit Master text styles</a:t>
            </a:r>
          </a:p>
        </p:txBody>
      </p:sp>
      <p:sp>
        <p:nvSpPr>
          <p:cNvPr id="5" name="Date Placeholder 4"/>
          <p:cNvSpPr>
            <a:spLocks noGrp="1"/>
          </p:cNvSpPr>
          <p:nvPr>
            <p:ph type="dt" sz="half" idx="10"/>
          </p:nvPr>
        </p:nvSpPr>
        <p:spPr/>
        <p:txBody>
          <a:bodyPr/>
          <a:lstStyle/>
          <a:p>
            <a:fld id="{4D96654D-4821-4412-8E6B-29F150716EFA}" type="datetimeFigureOut">
              <a:rPr lang="id-ID" smtClean="0"/>
              <a:t>06/09/2017</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B424636E-F6F2-43A7-8F4C-D28B3EF9353A}" type="slidenum">
              <a:rPr lang="id-ID" smtClean="0"/>
              <a:t>‹#›</a:t>
            </a:fld>
            <a:endParaRPr lang="id-ID"/>
          </a:p>
        </p:txBody>
      </p:sp>
    </p:spTree>
    <p:extLst>
      <p:ext uri="{BB962C8B-B14F-4D97-AF65-F5344CB8AC3E}">
        <p14:creationId xmlns:p14="http://schemas.microsoft.com/office/powerpoint/2010/main" val="42940145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6400" y="730251"/>
            <a:ext cx="21031200" cy="265112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676400" y="3651250"/>
            <a:ext cx="21031200" cy="870267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676400" y="12712701"/>
            <a:ext cx="5486400" cy="730250"/>
          </a:xfrm>
          <a:prstGeom prst="rect">
            <a:avLst/>
          </a:prstGeom>
        </p:spPr>
        <p:txBody>
          <a:bodyPr vert="horz" lIns="91440" tIns="45720" rIns="91440" bIns="45720" rtlCol="0" anchor="ctr"/>
          <a:lstStyle>
            <a:lvl1pPr algn="l">
              <a:defRPr sz="2400">
                <a:solidFill>
                  <a:schemeClr val="tx1">
                    <a:tint val="75000"/>
                  </a:schemeClr>
                </a:solidFill>
              </a:defRPr>
            </a:lvl1pPr>
          </a:lstStyle>
          <a:p>
            <a:fld id="{4D96654D-4821-4412-8E6B-29F150716EFA}" type="datetimeFigureOut">
              <a:rPr lang="id-ID" smtClean="0"/>
              <a:t>06/09/2017</a:t>
            </a:fld>
            <a:endParaRPr lang="id-ID"/>
          </a:p>
        </p:txBody>
      </p:sp>
      <p:sp>
        <p:nvSpPr>
          <p:cNvPr id="5" name="Footer Placeholder 4"/>
          <p:cNvSpPr>
            <a:spLocks noGrp="1"/>
          </p:cNvSpPr>
          <p:nvPr>
            <p:ph type="ftr" sz="quarter" idx="3"/>
          </p:nvPr>
        </p:nvSpPr>
        <p:spPr>
          <a:xfrm>
            <a:off x="8077200" y="12712701"/>
            <a:ext cx="8229600" cy="730250"/>
          </a:xfrm>
          <a:prstGeom prst="rect">
            <a:avLst/>
          </a:prstGeom>
        </p:spPr>
        <p:txBody>
          <a:bodyPr vert="horz" lIns="91440" tIns="45720" rIns="91440" bIns="45720" rtlCol="0" anchor="ctr"/>
          <a:lstStyle>
            <a:lvl1pPr algn="ctr">
              <a:defRPr sz="24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17221200" y="12712701"/>
            <a:ext cx="5486400" cy="730250"/>
          </a:xfrm>
          <a:prstGeom prst="rect">
            <a:avLst/>
          </a:prstGeom>
        </p:spPr>
        <p:txBody>
          <a:bodyPr vert="horz" lIns="91440" tIns="45720" rIns="91440" bIns="45720" rtlCol="0" anchor="ctr"/>
          <a:lstStyle>
            <a:lvl1pPr algn="r">
              <a:defRPr sz="2400">
                <a:solidFill>
                  <a:schemeClr val="tx1">
                    <a:tint val="75000"/>
                  </a:schemeClr>
                </a:solidFill>
              </a:defRPr>
            </a:lvl1pPr>
          </a:lstStyle>
          <a:p>
            <a:fld id="{B424636E-F6F2-43A7-8F4C-D28B3EF9353A}" type="slidenum">
              <a:rPr lang="id-ID" smtClean="0"/>
              <a:t>‹#›</a:t>
            </a:fld>
            <a:endParaRPr lang="id-ID"/>
          </a:p>
        </p:txBody>
      </p:sp>
    </p:spTree>
    <p:extLst>
      <p:ext uri="{BB962C8B-B14F-4D97-AF65-F5344CB8AC3E}">
        <p14:creationId xmlns:p14="http://schemas.microsoft.com/office/powerpoint/2010/main" val="30922506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828754" rtl="0" eaLnBrk="1" latinLnBrk="0" hangingPunct="1">
        <a:lnSpc>
          <a:spcPct val="90000"/>
        </a:lnSpc>
        <a:spcBef>
          <a:spcPct val="0"/>
        </a:spcBef>
        <a:buNone/>
        <a:defRPr sz="8800" kern="1200">
          <a:solidFill>
            <a:schemeClr val="tx1"/>
          </a:solidFill>
          <a:latin typeface="+mj-lt"/>
          <a:ea typeface="+mj-ea"/>
          <a:cs typeface="+mj-cs"/>
        </a:defRPr>
      </a:lvl1pPr>
    </p:titleStyle>
    <p:bodyStyle>
      <a:lvl1pPr marL="457189" indent="-457189" algn="l" defTabSz="1828754"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566" indent="-457189" algn="l" defTabSz="1828754"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5943" indent="-457189" algn="l" defTabSz="1828754"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320" indent="-457189"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697" indent="-457189"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074" indent="-457189"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451" indent="-457189"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829" indent="-457189"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206" indent="-457189" algn="l" defTabSz="182875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754" rtl="0" eaLnBrk="1" latinLnBrk="0" hangingPunct="1">
        <a:defRPr sz="3600" kern="1200">
          <a:solidFill>
            <a:schemeClr val="tx1"/>
          </a:solidFill>
          <a:latin typeface="+mn-lt"/>
          <a:ea typeface="+mn-ea"/>
          <a:cs typeface="+mn-cs"/>
        </a:defRPr>
      </a:lvl1pPr>
      <a:lvl2pPr marL="914377" algn="l" defTabSz="1828754" rtl="0" eaLnBrk="1" latinLnBrk="0" hangingPunct="1">
        <a:defRPr sz="3600" kern="1200">
          <a:solidFill>
            <a:schemeClr val="tx1"/>
          </a:solidFill>
          <a:latin typeface="+mn-lt"/>
          <a:ea typeface="+mn-ea"/>
          <a:cs typeface="+mn-cs"/>
        </a:defRPr>
      </a:lvl2pPr>
      <a:lvl3pPr marL="1828754" algn="l" defTabSz="1828754" rtl="0" eaLnBrk="1" latinLnBrk="0" hangingPunct="1">
        <a:defRPr sz="3600" kern="1200">
          <a:solidFill>
            <a:schemeClr val="tx1"/>
          </a:solidFill>
          <a:latin typeface="+mn-lt"/>
          <a:ea typeface="+mn-ea"/>
          <a:cs typeface="+mn-cs"/>
        </a:defRPr>
      </a:lvl3pPr>
      <a:lvl4pPr marL="2743131" algn="l" defTabSz="1828754" rtl="0" eaLnBrk="1" latinLnBrk="0" hangingPunct="1">
        <a:defRPr sz="3600" kern="1200">
          <a:solidFill>
            <a:schemeClr val="tx1"/>
          </a:solidFill>
          <a:latin typeface="+mn-lt"/>
          <a:ea typeface="+mn-ea"/>
          <a:cs typeface="+mn-cs"/>
        </a:defRPr>
      </a:lvl4pPr>
      <a:lvl5pPr marL="3657509" algn="l" defTabSz="1828754" rtl="0" eaLnBrk="1" latinLnBrk="0" hangingPunct="1">
        <a:defRPr sz="3600" kern="1200">
          <a:solidFill>
            <a:schemeClr val="tx1"/>
          </a:solidFill>
          <a:latin typeface="+mn-lt"/>
          <a:ea typeface="+mn-ea"/>
          <a:cs typeface="+mn-cs"/>
        </a:defRPr>
      </a:lvl5pPr>
      <a:lvl6pPr marL="4571886" algn="l" defTabSz="1828754" rtl="0" eaLnBrk="1" latinLnBrk="0" hangingPunct="1">
        <a:defRPr sz="3600" kern="1200">
          <a:solidFill>
            <a:schemeClr val="tx1"/>
          </a:solidFill>
          <a:latin typeface="+mn-lt"/>
          <a:ea typeface="+mn-ea"/>
          <a:cs typeface="+mn-cs"/>
        </a:defRPr>
      </a:lvl6pPr>
      <a:lvl7pPr marL="5486263" algn="l" defTabSz="1828754" rtl="0" eaLnBrk="1" latinLnBrk="0" hangingPunct="1">
        <a:defRPr sz="3600" kern="1200">
          <a:solidFill>
            <a:schemeClr val="tx1"/>
          </a:solidFill>
          <a:latin typeface="+mn-lt"/>
          <a:ea typeface="+mn-ea"/>
          <a:cs typeface="+mn-cs"/>
        </a:defRPr>
      </a:lvl7pPr>
      <a:lvl8pPr marL="6400640" algn="l" defTabSz="1828754" rtl="0" eaLnBrk="1" latinLnBrk="0" hangingPunct="1">
        <a:defRPr sz="3600" kern="1200">
          <a:solidFill>
            <a:schemeClr val="tx1"/>
          </a:solidFill>
          <a:latin typeface="+mn-lt"/>
          <a:ea typeface="+mn-ea"/>
          <a:cs typeface="+mn-cs"/>
        </a:defRPr>
      </a:lvl8pPr>
      <a:lvl9pPr marL="7315017" algn="l" defTabSz="182875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16.png"/><Relationship Id="rId4" Type="http://schemas.openxmlformats.org/officeDocument/2006/relationships/image" Target="../media/image19.png"/><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BBE80-5731-4EED-B5CE-C46010DD1D27}"/>
              </a:ext>
            </a:extLst>
          </p:cNvPr>
          <p:cNvSpPr>
            <a:spLocks noGrp="1"/>
          </p:cNvSpPr>
          <p:nvPr>
            <p:ph type="ctrTitle"/>
          </p:nvPr>
        </p:nvSpPr>
        <p:spPr>
          <a:xfrm>
            <a:off x="7933509" y="2437986"/>
            <a:ext cx="13402491" cy="2431777"/>
          </a:xfrm>
        </p:spPr>
        <p:txBody>
          <a:bodyPr anchor="t">
            <a:normAutofit/>
          </a:bodyPr>
          <a:lstStyle/>
          <a:p>
            <a:pPr algn="l"/>
            <a:r>
              <a:rPr lang="id-ID" sz="5400" b="1" dirty="0">
                <a:solidFill>
                  <a:schemeClr val="tx1">
                    <a:lumMod val="65000"/>
                    <a:lumOff val="35000"/>
                  </a:schemeClr>
                </a:solidFill>
                <a:latin typeface="Roboto" pitchFamily="2" charset="0"/>
                <a:ea typeface="Roboto" pitchFamily="2" charset="0"/>
              </a:rPr>
              <a:t>PENGEMBANGAN APLIKASI </a:t>
            </a:r>
            <a:r>
              <a:rPr lang="id-ID" sz="5400" b="1" i="1" dirty="0">
                <a:solidFill>
                  <a:schemeClr val="tx1">
                    <a:lumMod val="65000"/>
                    <a:lumOff val="35000"/>
                  </a:schemeClr>
                </a:solidFill>
                <a:latin typeface="Roboto" pitchFamily="2" charset="0"/>
                <a:ea typeface="Roboto" pitchFamily="2" charset="0"/>
              </a:rPr>
              <a:t>CONTEXT-AWARE</a:t>
            </a:r>
            <a:r>
              <a:rPr lang="id-ID" sz="5400" b="1" dirty="0">
                <a:solidFill>
                  <a:schemeClr val="tx1">
                    <a:lumMod val="65000"/>
                    <a:lumOff val="35000"/>
                  </a:schemeClr>
                </a:solidFill>
                <a:latin typeface="Roboto" pitchFamily="2" charset="0"/>
                <a:ea typeface="Roboto" pitchFamily="2" charset="0"/>
              </a:rPr>
              <a:t> PADA PONSEL PINTAR BERBASIS LOKASI DAN AKTIVITAS</a:t>
            </a:r>
          </a:p>
        </p:txBody>
      </p:sp>
      <p:sp>
        <p:nvSpPr>
          <p:cNvPr id="3" name="Subtitle 2">
            <a:extLst>
              <a:ext uri="{FF2B5EF4-FFF2-40B4-BE49-F238E27FC236}">
                <a16:creationId xmlns:a16="http://schemas.microsoft.com/office/drawing/2014/main" id="{96107E5A-8775-4CBB-BBE3-6093212570BE}"/>
              </a:ext>
            </a:extLst>
          </p:cNvPr>
          <p:cNvSpPr>
            <a:spLocks noGrp="1"/>
          </p:cNvSpPr>
          <p:nvPr>
            <p:ph type="subTitle" idx="1"/>
          </p:nvPr>
        </p:nvSpPr>
        <p:spPr>
          <a:xfrm>
            <a:off x="3048000" y="8846240"/>
            <a:ext cx="18288000" cy="1645921"/>
          </a:xfrm>
        </p:spPr>
        <p:txBody>
          <a:bodyPr/>
          <a:lstStyle/>
          <a:p>
            <a:r>
              <a:rPr lang="id-ID" dirty="0">
                <a:solidFill>
                  <a:schemeClr val="tx1">
                    <a:lumMod val="65000"/>
                    <a:lumOff val="35000"/>
                  </a:schemeClr>
                </a:solidFill>
                <a:latin typeface="Roboto" pitchFamily="2" charset="0"/>
                <a:ea typeface="Roboto" pitchFamily="2" charset="0"/>
              </a:rPr>
              <a:t>Shoddiq Jati Premono</a:t>
            </a:r>
          </a:p>
          <a:p>
            <a:r>
              <a:rPr lang="id-ID" sz="3200" dirty="0">
                <a:solidFill>
                  <a:schemeClr val="tx1">
                    <a:lumMod val="50000"/>
                    <a:lumOff val="50000"/>
                  </a:schemeClr>
                </a:solidFill>
                <a:latin typeface="Roboto" pitchFamily="2" charset="0"/>
                <a:ea typeface="Roboto" pitchFamily="2" charset="0"/>
              </a:rPr>
              <a:t>13/349929/TK/41228</a:t>
            </a:r>
          </a:p>
        </p:txBody>
      </p:sp>
      <p:pic>
        <p:nvPicPr>
          <p:cNvPr id="4" name="Picture 3">
            <a:extLst>
              <a:ext uri="{FF2B5EF4-FFF2-40B4-BE49-F238E27FC236}">
                <a16:creationId xmlns:a16="http://schemas.microsoft.com/office/drawing/2014/main" id="{65FD4694-F19D-4E68-BE05-FE0F8164336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1" y="2157985"/>
            <a:ext cx="2881380" cy="2991779"/>
          </a:xfrm>
          <a:prstGeom prst="rect">
            <a:avLst/>
          </a:prstGeom>
        </p:spPr>
      </p:pic>
      <p:sp>
        <p:nvSpPr>
          <p:cNvPr id="5" name="Rectangle 4">
            <a:extLst>
              <a:ext uri="{FF2B5EF4-FFF2-40B4-BE49-F238E27FC236}">
                <a16:creationId xmlns:a16="http://schemas.microsoft.com/office/drawing/2014/main" id="{2D765271-E1D8-4257-B69F-C2ED76D20872}"/>
              </a:ext>
            </a:extLst>
          </p:cNvPr>
          <p:cNvSpPr/>
          <p:nvPr/>
        </p:nvSpPr>
        <p:spPr>
          <a:xfrm>
            <a:off x="6901948" y="2244506"/>
            <a:ext cx="58992" cy="2818735"/>
          </a:xfrm>
          <a:prstGeom prst="rect">
            <a:avLst/>
          </a:prstGeom>
          <a:solidFill>
            <a:srgbClr val="5ABF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a:extLst>
              <a:ext uri="{FF2B5EF4-FFF2-40B4-BE49-F238E27FC236}">
                <a16:creationId xmlns:a16="http://schemas.microsoft.com/office/drawing/2014/main" id="{F0D5D017-E52C-40D9-8C37-BFD4F46A2631}"/>
              </a:ext>
            </a:extLst>
          </p:cNvPr>
          <p:cNvSpPr txBox="1"/>
          <p:nvPr/>
        </p:nvSpPr>
        <p:spPr>
          <a:xfrm>
            <a:off x="3356667" y="11024218"/>
            <a:ext cx="17979335" cy="523220"/>
          </a:xfrm>
          <a:prstGeom prst="rect">
            <a:avLst/>
          </a:prstGeom>
          <a:noFill/>
        </p:spPr>
        <p:txBody>
          <a:bodyPr wrap="square" rtlCol="0">
            <a:spAutoFit/>
          </a:bodyPr>
          <a:lstStyle/>
          <a:p>
            <a:pPr algn="ctr"/>
            <a:r>
              <a:rPr lang="en-US" sz="2800" dirty="0" err="1">
                <a:solidFill>
                  <a:schemeClr val="tx1">
                    <a:lumMod val="65000"/>
                    <a:lumOff val="35000"/>
                  </a:schemeClr>
                </a:solidFill>
                <a:latin typeface="Roboto" pitchFamily="2" charset="0"/>
                <a:ea typeface="Roboto" pitchFamily="2" charset="0"/>
                <a:cs typeface="Open Sans" panose="020B0606030504020204" pitchFamily="34" charset="0"/>
              </a:rPr>
              <a:t>Dosen</a:t>
            </a:r>
            <a:r>
              <a:rPr lang="en-US" sz="2800" dirty="0">
                <a:solidFill>
                  <a:schemeClr val="tx1">
                    <a:lumMod val="65000"/>
                    <a:lumOff val="35000"/>
                  </a:schemeClr>
                </a:solidFill>
                <a:latin typeface="Roboto" pitchFamily="2" charset="0"/>
                <a:ea typeface="Roboto" pitchFamily="2" charset="0"/>
                <a:cs typeface="Open Sans" panose="020B0606030504020204" pitchFamily="34" charset="0"/>
              </a:rPr>
              <a:t> </a:t>
            </a:r>
            <a:r>
              <a:rPr lang="en-US" sz="2800" dirty="0" err="1">
                <a:solidFill>
                  <a:schemeClr val="tx1">
                    <a:lumMod val="65000"/>
                    <a:lumOff val="35000"/>
                  </a:schemeClr>
                </a:solidFill>
                <a:latin typeface="Roboto" pitchFamily="2" charset="0"/>
                <a:ea typeface="Roboto" pitchFamily="2" charset="0"/>
                <a:cs typeface="Open Sans" panose="020B0606030504020204" pitchFamily="34" charset="0"/>
              </a:rPr>
              <a:t>Pembimbing</a:t>
            </a:r>
            <a:r>
              <a:rPr lang="en-US" sz="2800" dirty="0">
                <a:solidFill>
                  <a:schemeClr val="tx1">
                    <a:lumMod val="65000"/>
                    <a:lumOff val="35000"/>
                  </a:schemeClr>
                </a:solidFill>
                <a:latin typeface="Roboto" pitchFamily="2" charset="0"/>
                <a:ea typeface="Roboto" pitchFamily="2" charset="0"/>
                <a:cs typeface="Open Sans" panose="020B0606030504020204" pitchFamily="34" charset="0"/>
              </a:rPr>
              <a:t> 1 : </a:t>
            </a:r>
            <a:r>
              <a:rPr lang="tr-TR" sz="2800" dirty="0">
                <a:solidFill>
                  <a:schemeClr val="tx1">
                    <a:lumMod val="65000"/>
                    <a:lumOff val="35000"/>
                  </a:schemeClr>
                </a:solidFill>
                <a:latin typeface="Roboto" pitchFamily="2" charset="0"/>
                <a:ea typeface="Roboto" pitchFamily="2" charset="0"/>
                <a:cs typeface="Open Sans" panose="020B0606030504020204" pitchFamily="34" charset="0"/>
              </a:rPr>
              <a:t>Dr.</a:t>
            </a:r>
            <a:r>
              <a:rPr lang="id-ID" sz="2800" dirty="0">
                <a:solidFill>
                  <a:schemeClr val="tx1">
                    <a:lumMod val="65000"/>
                    <a:lumOff val="35000"/>
                  </a:schemeClr>
                </a:solidFill>
                <a:latin typeface="Roboto" pitchFamily="2" charset="0"/>
                <a:ea typeface="Roboto" pitchFamily="2" charset="0"/>
                <a:cs typeface="Open Sans" panose="020B0606030504020204" pitchFamily="34" charset="0"/>
              </a:rPr>
              <a:t> </a:t>
            </a:r>
            <a:r>
              <a:rPr lang="tr-TR" sz="2800" dirty="0">
                <a:solidFill>
                  <a:schemeClr val="tx1">
                    <a:lumMod val="65000"/>
                    <a:lumOff val="35000"/>
                  </a:schemeClr>
                </a:solidFill>
                <a:latin typeface="Roboto" pitchFamily="2" charset="0"/>
                <a:ea typeface="Roboto" pitchFamily="2" charset="0"/>
                <a:cs typeface="Open Sans" panose="020B0606030504020204" pitchFamily="34" charset="0"/>
              </a:rPr>
              <a:t>Ridi Ferdiana, S.T., M.T.</a:t>
            </a:r>
            <a:r>
              <a:rPr lang="en-US" sz="2800" dirty="0">
                <a:solidFill>
                  <a:schemeClr val="tx1">
                    <a:lumMod val="65000"/>
                    <a:lumOff val="35000"/>
                  </a:schemeClr>
                </a:solidFill>
                <a:latin typeface="Roboto" pitchFamily="2" charset="0"/>
                <a:ea typeface="Roboto" pitchFamily="2" charset="0"/>
                <a:cs typeface="Open Sans" panose="020B0606030504020204" pitchFamily="34" charset="0"/>
              </a:rPr>
              <a:t>   |   </a:t>
            </a:r>
            <a:r>
              <a:rPr lang="en-US" sz="2800" dirty="0" err="1">
                <a:solidFill>
                  <a:schemeClr val="tx1">
                    <a:lumMod val="65000"/>
                    <a:lumOff val="35000"/>
                  </a:schemeClr>
                </a:solidFill>
                <a:latin typeface="Roboto" pitchFamily="2" charset="0"/>
                <a:ea typeface="Roboto" pitchFamily="2" charset="0"/>
                <a:cs typeface="Open Sans" panose="020B0606030504020204" pitchFamily="34" charset="0"/>
              </a:rPr>
              <a:t>Dosen</a:t>
            </a:r>
            <a:r>
              <a:rPr lang="en-US" sz="2800" dirty="0">
                <a:solidFill>
                  <a:schemeClr val="tx1">
                    <a:lumMod val="65000"/>
                    <a:lumOff val="35000"/>
                  </a:schemeClr>
                </a:solidFill>
                <a:latin typeface="Roboto" pitchFamily="2" charset="0"/>
                <a:ea typeface="Roboto" pitchFamily="2" charset="0"/>
                <a:cs typeface="Open Sans" panose="020B0606030504020204" pitchFamily="34" charset="0"/>
              </a:rPr>
              <a:t> </a:t>
            </a:r>
            <a:r>
              <a:rPr lang="en-US" sz="2800" dirty="0" err="1">
                <a:solidFill>
                  <a:schemeClr val="tx1">
                    <a:lumMod val="65000"/>
                    <a:lumOff val="35000"/>
                  </a:schemeClr>
                </a:solidFill>
                <a:latin typeface="Roboto" pitchFamily="2" charset="0"/>
                <a:ea typeface="Roboto" pitchFamily="2" charset="0"/>
                <a:cs typeface="Open Sans" panose="020B0606030504020204" pitchFamily="34" charset="0"/>
              </a:rPr>
              <a:t>Pembimbing</a:t>
            </a:r>
            <a:r>
              <a:rPr lang="en-US" sz="2800" dirty="0">
                <a:solidFill>
                  <a:schemeClr val="tx1">
                    <a:lumMod val="65000"/>
                    <a:lumOff val="35000"/>
                  </a:schemeClr>
                </a:solidFill>
                <a:latin typeface="Roboto" pitchFamily="2" charset="0"/>
                <a:ea typeface="Roboto" pitchFamily="2" charset="0"/>
                <a:cs typeface="Open Sans" panose="020B0606030504020204" pitchFamily="34" charset="0"/>
              </a:rPr>
              <a:t> 2 : </a:t>
            </a:r>
            <a:r>
              <a:rPr lang="id-ID" sz="2800" dirty="0">
                <a:solidFill>
                  <a:schemeClr val="tx1">
                    <a:lumMod val="65000"/>
                    <a:lumOff val="35000"/>
                  </a:schemeClr>
                </a:solidFill>
                <a:latin typeface="Roboto" pitchFamily="2" charset="0"/>
                <a:ea typeface="Roboto" pitchFamily="2" charset="0"/>
                <a:cs typeface="Open Sans" panose="020B0606030504020204" pitchFamily="34" charset="0"/>
              </a:rPr>
              <a:t>Ir. Lukito Edi Nugroho</a:t>
            </a:r>
            <a:r>
              <a:rPr lang="tr-TR" sz="2800" dirty="0">
                <a:solidFill>
                  <a:schemeClr val="tx1">
                    <a:lumMod val="65000"/>
                    <a:lumOff val="35000"/>
                  </a:schemeClr>
                </a:solidFill>
                <a:latin typeface="Roboto" pitchFamily="2" charset="0"/>
                <a:ea typeface="Roboto" pitchFamily="2" charset="0"/>
                <a:cs typeface="Open Sans" panose="020B0606030504020204" pitchFamily="34" charset="0"/>
              </a:rPr>
              <a:t>, </a:t>
            </a:r>
            <a:r>
              <a:rPr lang="id-ID" sz="2800" dirty="0">
                <a:solidFill>
                  <a:schemeClr val="tx1">
                    <a:lumMod val="65000"/>
                    <a:lumOff val="35000"/>
                  </a:schemeClr>
                </a:solidFill>
                <a:latin typeface="Roboto" pitchFamily="2" charset="0"/>
                <a:ea typeface="Roboto" pitchFamily="2" charset="0"/>
                <a:cs typeface="Open Sans" panose="020B0606030504020204" pitchFamily="34" charset="0"/>
              </a:rPr>
              <a:t>M.Sc., Ph.D.</a:t>
            </a:r>
            <a:endParaRPr lang="tr-TR" sz="2800" dirty="0">
              <a:solidFill>
                <a:schemeClr val="tx1">
                  <a:lumMod val="65000"/>
                  <a:lumOff val="35000"/>
                </a:schemeClr>
              </a:solidFill>
              <a:latin typeface="Roboto" pitchFamily="2" charset="0"/>
              <a:ea typeface="Roboto" pitchFamily="2" charset="0"/>
              <a:cs typeface="Open Sans" panose="020B0606030504020204" pitchFamily="34" charset="0"/>
            </a:endParaRPr>
          </a:p>
        </p:txBody>
      </p:sp>
      <p:sp>
        <p:nvSpPr>
          <p:cNvPr id="7" name="Rectangle 6">
            <a:extLst>
              <a:ext uri="{FF2B5EF4-FFF2-40B4-BE49-F238E27FC236}">
                <a16:creationId xmlns:a16="http://schemas.microsoft.com/office/drawing/2014/main" id="{4BC354FB-0BA9-4101-A5AC-B5A4D6FE3AFB}"/>
              </a:ext>
            </a:extLst>
          </p:cNvPr>
          <p:cNvSpPr/>
          <p:nvPr/>
        </p:nvSpPr>
        <p:spPr>
          <a:xfrm>
            <a:off x="0" y="12996000"/>
            <a:ext cx="24384000" cy="720000"/>
          </a:xfrm>
          <a:prstGeom prst="rect">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TextBox 8">
            <a:extLst>
              <a:ext uri="{FF2B5EF4-FFF2-40B4-BE49-F238E27FC236}">
                <a16:creationId xmlns:a16="http://schemas.microsoft.com/office/drawing/2014/main" id="{FC4AA716-863B-4029-8A8B-6CA0AC825FFC}"/>
              </a:ext>
            </a:extLst>
          </p:cNvPr>
          <p:cNvSpPr txBox="1"/>
          <p:nvPr/>
        </p:nvSpPr>
        <p:spPr>
          <a:xfrm>
            <a:off x="8500169" y="12079498"/>
            <a:ext cx="7692331" cy="584775"/>
          </a:xfrm>
          <a:prstGeom prst="rect">
            <a:avLst/>
          </a:prstGeom>
          <a:noFill/>
        </p:spPr>
        <p:txBody>
          <a:bodyPr wrap="square" rtlCol="0">
            <a:spAutoFit/>
          </a:bodyPr>
          <a:lstStyle/>
          <a:p>
            <a:pPr algn="ctr"/>
            <a:r>
              <a:rPr lang="id-ID" sz="3200" b="1" dirty="0">
                <a:solidFill>
                  <a:schemeClr val="tx1">
                    <a:lumMod val="65000"/>
                    <a:lumOff val="35000"/>
                  </a:schemeClr>
                </a:solidFill>
                <a:latin typeface="Roboto" pitchFamily="2" charset="0"/>
                <a:ea typeface="Roboto" pitchFamily="2" charset="0"/>
                <a:cs typeface="Open Sans" panose="020B0606030504020204" pitchFamily="34" charset="0"/>
              </a:rPr>
              <a:t>7</a:t>
            </a:r>
            <a:r>
              <a:rPr lang="tr-TR" sz="3200" b="1" dirty="0">
                <a:solidFill>
                  <a:schemeClr val="tx1">
                    <a:lumMod val="65000"/>
                    <a:lumOff val="35000"/>
                  </a:schemeClr>
                </a:solidFill>
                <a:latin typeface="Roboto" pitchFamily="2" charset="0"/>
                <a:ea typeface="Roboto" pitchFamily="2" charset="0"/>
                <a:cs typeface="Open Sans" panose="020B0606030504020204" pitchFamily="34" charset="0"/>
              </a:rPr>
              <a:t> </a:t>
            </a:r>
            <a:r>
              <a:rPr lang="id-ID" sz="3200" b="1" dirty="0">
                <a:solidFill>
                  <a:schemeClr val="tx1">
                    <a:lumMod val="65000"/>
                    <a:lumOff val="35000"/>
                  </a:schemeClr>
                </a:solidFill>
                <a:latin typeface="Roboto" pitchFamily="2" charset="0"/>
                <a:ea typeface="Roboto" pitchFamily="2" charset="0"/>
                <a:cs typeface="Open Sans" panose="020B0606030504020204" pitchFamily="34" charset="0"/>
              </a:rPr>
              <a:t>SEPTEMBER</a:t>
            </a:r>
            <a:r>
              <a:rPr lang="tr-TR" sz="3200" b="1" dirty="0">
                <a:solidFill>
                  <a:schemeClr val="tx1">
                    <a:lumMod val="65000"/>
                    <a:lumOff val="35000"/>
                  </a:schemeClr>
                </a:solidFill>
                <a:latin typeface="Roboto" pitchFamily="2" charset="0"/>
                <a:ea typeface="Roboto" pitchFamily="2" charset="0"/>
                <a:cs typeface="Open Sans" panose="020B0606030504020204" pitchFamily="34" charset="0"/>
              </a:rPr>
              <a:t> 2017</a:t>
            </a:r>
          </a:p>
        </p:txBody>
      </p:sp>
      <p:pic>
        <p:nvPicPr>
          <p:cNvPr id="11" name="Picture 10">
            <a:extLst>
              <a:ext uri="{FF2B5EF4-FFF2-40B4-BE49-F238E27FC236}">
                <a16:creationId xmlns:a16="http://schemas.microsoft.com/office/drawing/2014/main" id="{F40F6323-9865-4B7E-9C2E-D14BBE05B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2000" y="5418000"/>
            <a:ext cx="2880000" cy="2880000"/>
          </a:xfrm>
          <a:prstGeom prst="rect">
            <a:avLst/>
          </a:prstGeom>
        </p:spPr>
      </p:pic>
    </p:spTree>
    <p:extLst>
      <p:ext uri="{BB962C8B-B14F-4D97-AF65-F5344CB8AC3E}">
        <p14:creationId xmlns:p14="http://schemas.microsoft.com/office/powerpoint/2010/main" val="4160594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8" presetClass="emph" presetSubtype="0" fill="hold" nodeType="withEffect">
                                  <p:stCondLst>
                                    <p:cond delay="0"/>
                                  </p:stCondLst>
                                  <p:childTnLst>
                                    <p:animRot by="21600000">
                                      <p:cBhvr>
                                        <p:cTn id="10" dur="5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F301AAD-40CA-4F50-9AC0-3643C1159F1C}"/>
              </a:ext>
            </a:extLst>
          </p:cNvPr>
          <p:cNvSpPr/>
          <p:nvPr/>
        </p:nvSpPr>
        <p:spPr>
          <a:xfrm>
            <a:off x="0" y="0"/>
            <a:ext cx="24384000" cy="13716000"/>
          </a:xfrm>
          <a:prstGeom prst="rect">
            <a:avLst/>
          </a:prstGeom>
          <a:solidFill>
            <a:srgbClr val="3C738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itle 1">
            <a:extLst>
              <a:ext uri="{FF2B5EF4-FFF2-40B4-BE49-F238E27FC236}">
                <a16:creationId xmlns:a16="http://schemas.microsoft.com/office/drawing/2014/main" id="{0F0DA88F-168E-46EA-922F-13D6EE90A015}"/>
              </a:ext>
            </a:extLst>
          </p:cNvPr>
          <p:cNvSpPr>
            <a:spLocks noGrp="1"/>
          </p:cNvSpPr>
          <p:nvPr>
            <p:ph type="title"/>
          </p:nvPr>
        </p:nvSpPr>
        <p:spPr>
          <a:xfrm>
            <a:off x="1981200" y="5532438"/>
            <a:ext cx="20421600" cy="2651127"/>
          </a:xfrm>
        </p:spPr>
        <p:txBody>
          <a:bodyPr/>
          <a:lstStyle/>
          <a:p>
            <a:pPr algn="ctr"/>
            <a:r>
              <a:rPr lang="id-ID" b="1" dirty="0">
                <a:solidFill>
                  <a:schemeClr val="bg1"/>
                </a:solidFill>
                <a:latin typeface="Roboto" pitchFamily="2" charset="0"/>
                <a:ea typeface="Roboto" pitchFamily="2" charset="0"/>
              </a:rPr>
              <a:t>METODOLOGI PENELITIAN</a:t>
            </a:r>
            <a:br>
              <a:rPr lang="id-ID" b="1" dirty="0">
                <a:solidFill>
                  <a:schemeClr val="bg1"/>
                </a:solidFill>
                <a:latin typeface="Roboto" pitchFamily="2" charset="0"/>
                <a:ea typeface="Roboto" pitchFamily="2" charset="0"/>
              </a:rPr>
            </a:br>
            <a:r>
              <a:rPr lang="id-ID" sz="4800" dirty="0">
                <a:solidFill>
                  <a:schemeClr val="bg1"/>
                </a:solidFill>
                <a:latin typeface="Roboto" pitchFamily="2" charset="0"/>
                <a:ea typeface="Roboto" pitchFamily="2" charset="0"/>
              </a:rPr>
              <a:t>ALUR PENELITIAN – DESAIN RAD – METODE PENGUJIAN</a:t>
            </a:r>
            <a:endParaRPr lang="id-ID"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512930190"/>
      </p:ext>
    </p:extLst>
  </p:cSld>
  <p:clrMapOvr>
    <a:masterClrMapping/>
  </p:clrMapOvr>
  <p:transition spd="slow">
    <p:push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005B51-9002-4E4A-B057-DE89CFA1114B}"/>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A194A6B1-E8CF-41FE-89E6-F388B10089F7}"/>
                </a:ext>
              </a:extLst>
            </p:cNvPr>
            <p:cNvSpPr/>
            <p:nvPr/>
          </p:nvSpPr>
          <p:spPr>
            <a:xfrm>
              <a:off x="9504600" y="7478"/>
              <a:ext cx="53748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C746751C-BC65-46B2-81AC-477A4E4143C8}"/>
                </a:ext>
              </a:extLst>
            </p:cNvPr>
            <p:cNvSpPr/>
            <p:nvPr/>
          </p:nvSpPr>
          <p:spPr>
            <a:xfrm>
              <a:off x="9504600" y="1991"/>
              <a:ext cx="53748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69D20AB6-5216-4C96-B87F-62DA81ED5217}"/>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EEB6DAC6-E39C-4ABB-9B67-5BAB222B16BF}"/>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DF954A51-93FF-4BA6-A8E0-4B49563D20FD}"/>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9F8F3B02-61D8-486B-926D-1A129BCDBAD3}"/>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8" name="Oval 17">
            <a:extLst>
              <a:ext uri="{FF2B5EF4-FFF2-40B4-BE49-F238E27FC236}">
                <a16:creationId xmlns:a16="http://schemas.microsoft.com/office/drawing/2014/main" id="{AC4B9734-BC9E-47BC-9004-E8467DC31FFC}"/>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11</a:t>
            </a:r>
          </a:p>
        </p:txBody>
      </p:sp>
      <p:sp>
        <p:nvSpPr>
          <p:cNvPr id="19" name="TextBox 18">
            <a:extLst>
              <a:ext uri="{FF2B5EF4-FFF2-40B4-BE49-F238E27FC236}">
                <a16:creationId xmlns:a16="http://schemas.microsoft.com/office/drawing/2014/main" id="{57F181DC-D8AD-45AE-B81B-EDC2D261809B}"/>
              </a:ext>
            </a:extLst>
          </p:cNvPr>
          <p:cNvSpPr txBox="1"/>
          <p:nvPr/>
        </p:nvSpPr>
        <p:spPr>
          <a:xfrm>
            <a:off x="1300273" y="2174205"/>
            <a:ext cx="7047314"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Alur Penelitian</a:t>
            </a:r>
          </a:p>
        </p:txBody>
      </p:sp>
      <p:grpSp>
        <p:nvGrpSpPr>
          <p:cNvPr id="37" name="Group 36">
            <a:extLst>
              <a:ext uri="{FF2B5EF4-FFF2-40B4-BE49-F238E27FC236}">
                <a16:creationId xmlns:a16="http://schemas.microsoft.com/office/drawing/2014/main" id="{FD576DDA-EDFA-4A20-8D8D-C9124B35E97A}"/>
              </a:ext>
            </a:extLst>
          </p:cNvPr>
          <p:cNvGrpSpPr/>
          <p:nvPr/>
        </p:nvGrpSpPr>
        <p:grpSpPr>
          <a:xfrm>
            <a:off x="3736580" y="4097416"/>
            <a:ext cx="3087586" cy="8730275"/>
            <a:chOff x="3280136" y="4753669"/>
            <a:chExt cx="3087586" cy="8730275"/>
          </a:xfrm>
        </p:grpSpPr>
        <p:sp>
          <p:nvSpPr>
            <p:cNvPr id="3" name="Flowchart: Terminator 2">
              <a:extLst>
                <a:ext uri="{FF2B5EF4-FFF2-40B4-BE49-F238E27FC236}">
                  <a16:creationId xmlns:a16="http://schemas.microsoft.com/office/drawing/2014/main" id="{88437F06-72FA-4F12-A884-403474512539}"/>
                </a:ext>
              </a:extLst>
            </p:cNvPr>
            <p:cNvSpPr/>
            <p:nvPr/>
          </p:nvSpPr>
          <p:spPr>
            <a:xfrm>
              <a:off x="3280137" y="4753669"/>
              <a:ext cx="3087585" cy="1018903"/>
            </a:xfrm>
            <a:prstGeom prst="flowChartTerminator">
              <a:avLst/>
            </a:prstGeom>
            <a:solidFill>
              <a:srgbClr val="009688">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Mulai</a:t>
              </a:r>
            </a:p>
          </p:txBody>
        </p:sp>
        <p:sp>
          <p:nvSpPr>
            <p:cNvPr id="20" name="Flowchart: Terminator 19">
              <a:extLst>
                <a:ext uri="{FF2B5EF4-FFF2-40B4-BE49-F238E27FC236}">
                  <a16:creationId xmlns:a16="http://schemas.microsoft.com/office/drawing/2014/main" id="{E6ABE577-9DFE-4904-B62E-B9A3C27F7E3F}"/>
                </a:ext>
              </a:extLst>
            </p:cNvPr>
            <p:cNvSpPr/>
            <p:nvPr/>
          </p:nvSpPr>
          <p:spPr>
            <a:xfrm>
              <a:off x="3280136" y="12465041"/>
              <a:ext cx="3087585" cy="1018903"/>
            </a:xfrm>
            <a:prstGeom prst="flowChartTerminator">
              <a:avLst/>
            </a:prstGeom>
            <a:solidFill>
              <a:srgbClr val="009688">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Selesai</a:t>
              </a:r>
            </a:p>
          </p:txBody>
        </p:sp>
        <p:sp>
          <p:nvSpPr>
            <p:cNvPr id="4" name="Flowchart: Process 3">
              <a:extLst>
                <a:ext uri="{FF2B5EF4-FFF2-40B4-BE49-F238E27FC236}">
                  <a16:creationId xmlns:a16="http://schemas.microsoft.com/office/drawing/2014/main" id="{FCA4E3F9-98CD-4813-8F53-E096220F1DEE}"/>
                </a:ext>
              </a:extLst>
            </p:cNvPr>
            <p:cNvSpPr/>
            <p:nvPr/>
          </p:nvSpPr>
          <p:spPr>
            <a:xfrm>
              <a:off x="3280136" y="6305566"/>
              <a:ext cx="3087585" cy="1000125"/>
            </a:xfrm>
            <a:prstGeom prst="flowChartProcess">
              <a:avLst/>
            </a:prstGeom>
            <a:solidFill>
              <a:srgbClr val="FF5252">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Studi Literatur</a:t>
              </a:r>
            </a:p>
          </p:txBody>
        </p:sp>
        <p:sp>
          <p:nvSpPr>
            <p:cNvPr id="22" name="Flowchart: Process 21">
              <a:extLst>
                <a:ext uri="{FF2B5EF4-FFF2-40B4-BE49-F238E27FC236}">
                  <a16:creationId xmlns:a16="http://schemas.microsoft.com/office/drawing/2014/main" id="{ABF60069-D3E3-44C6-A81E-467CDE0D0144}"/>
                </a:ext>
              </a:extLst>
            </p:cNvPr>
            <p:cNvSpPr/>
            <p:nvPr/>
          </p:nvSpPr>
          <p:spPr>
            <a:xfrm>
              <a:off x="3280136" y="9400379"/>
              <a:ext cx="3087585" cy="1000125"/>
            </a:xfrm>
            <a:prstGeom prst="flowChartProcess">
              <a:avLst/>
            </a:prstGeom>
            <a:solidFill>
              <a:srgbClr val="FF5252">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Pengujian Aplikasi</a:t>
              </a:r>
            </a:p>
          </p:txBody>
        </p:sp>
        <p:sp>
          <p:nvSpPr>
            <p:cNvPr id="5" name="Flowchart: Predefined Process 4">
              <a:extLst>
                <a:ext uri="{FF2B5EF4-FFF2-40B4-BE49-F238E27FC236}">
                  <a16:creationId xmlns:a16="http://schemas.microsoft.com/office/drawing/2014/main" id="{0091564E-8074-4C0C-B63C-4942DE877352}"/>
                </a:ext>
              </a:extLst>
            </p:cNvPr>
            <p:cNvSpPr/>
            <p:nvPr/>
          </p:nvSpPr>
          <p:spPr>
            <a:xfrm>
              <a:off x="3280136" y="7838685"/>
              <a:ext cx="3087585" cy="1028700"/>
            </a:xfrm>
            <a:prstGeom prst="flowChartPredefinedProcess">
              <a:avLst/>
            </a:prstGeom>
            <a:solidFill>
              <a:srgbClr val="FF5252">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Pengembangan Aplikasi </a:t>
              </a:r>
            </a:p>
          </p:txBody>
        </p:sp>
        <p:cxnSp>
          <p:nvCxnSpPr>
            <p:cNvPr id="8" name="Straight Arrow Connector 7">
              <a:extLst>
                <a:ext uri="{FF2B5EF4-FFF2-40B4-BE49-F238E27FC236}">
                  <a16:creationId xmlns:a16="http://schemas.microsoft.com/office/drawing/2014/main" id="{4BC9FE9E-D256-49C9-8786-9637DE485E1A}"/>
                </a:ext>
              </a:extLst>
            </p:cNvPr>
            <p:cNvCxnSpPr>
              <a:stCxn id="3" idx="2"/>
              <a:endCxn id="4" idx="0"/>
            </p:cNvCxnSpPr>
            <p:nvPr/>
          </p:nvCxnSpPr>
          <p:spPr>
            <a:xfrm flipH="1">
              <a:off x="4823929" y="5772572"/>
              <a:ext cx="1" cy="532994"/>
            </a:xfrm>
            <a:prstGeom prst="straightConnector1">
              <a:avLst/>
            </a:prstGeom>
            <a:ln w="57150">
              <a:solidFill>
                <a:srgbClr val="3C738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D35AB88-2618-4399-B499-363C201FCEA0}"/>
                </a:ext>
              </a:extLst>
            </p:cNvPr>
            <p:cNvCxnSpPr>
              <a:stCxn id="4" idx="2"/>
              <a:endCxn id="5" idx="0"/>
            </p:cNvCxnSpPr>
            <p:nvPr/>
          </p:nvCxnSpPr>
          <p:spPr>
            <a:xfrm>
              <a:off x="4823929" y="7305691"/>
              <a:ext cx="0" cy="532994"/>
            </a:xfrm>
            <a:prstGeom prst="straightConnector1">
              <a:avLst/>
            </a:prstGeom>
            <a:ln w="57150">
              <a:solidFill>
                <a:srgbClr val="3C738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139D63-7009-449A-9B98-C5ED9AB1D13D}"/>
                </a:ext>
              </a:extLst>
            </p:cNvPr>
            <p:cNvCxnSpPr>
              <a:stCxn id="5" idx="2"/>
              <a:endCxn id="22" idx="0"/>
            </p:cNvCxnSpPr>
            <p:nvPr/>
          </p:nvCxnSpPr>
          <p:spPr>
            <a:xfrm>
              <a:off x="4823929" y="8867385"/>
              <a:ext cx="0" cy="532994"/>
            </a:xfrm>
            <a:prstGeom prst="straightConnector1">
              <a:avLst/>
            </a:prstGeom>
            <a:ln w="57150">
              <a:solidFill>
                <a:srgbClr val="3C738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1B33E25-D358-405B-8BF4-E7D46602CF5A}"/>
                </a:ext>
              </a:extLst>
            </p:cNvPr>
            <p:cNvCxnSpPr>
              <a:stCxn id="22" idx="2"/>
            </p:cNvCxnSpPr>
            <p:nvPr/>
          </p:nvCxnSpPr>
          <p:spPr>
            <a:xfrm>
              <a:off x="4823929" y="10400504"/>
              <a:ext cx="0" cy="532994"/>
            </a:xfrm>
            <a:prstGeom prst="straightConnector1">
              <a:avLst/>
            </a:prstGeom>
            <a:ln w="57150">
              <a:solidFill>
                <a:srgbClr val="3C7380"/>
              </a:solidFill>
              <a:tailEnd type="triangle"/>
            </a:ln>
          </p:spPr>
          <p:style>
            <a:lnRef idx="1">
              <a:schemeClr val="accent1"/>
            </a:lnRef>
            <a:fillRef idx="0">
              <a:schemeClr val="accent1"/>
            </a:fillRef>
            <a:effectRef idx="0">
              <a:schemeClr val="accent1"/>
            </a:effectRef>
            <a:fontRef idx="minor">
              <a:schemeClr val="tx1"/>
            </a:fontRef>
          </p:style>
        </p:cxnSp>
        <p:sp>
          <p:nvSpPr>
            <p:cNvPr id="34" name="Flowchart: Process 33">
              <a:extLst>
                <a:ext uri="{FF2B5EF4-FFF2-40B4-BE49-F238E27FC236}">
                  <a16:creationId xmlns:a16="http://schemas.microsoft.com/office/drawing/2014/main" id="{362F2316-3ADF-480E-B251-0D3425BA6EDC}"/>
                </a:ext>
              </a:extLst>
            </p:cNvPr>
            <p:cNvSpPr/>
            <p:nvPr/>
          </p:nvSpPr>
          <p:spPr>
            <a:xfrm>
              <a:off x="3280136" y="10933498"/>
              <a:ext cx="3087585" cy="1000125"/>
            </a:xfrm>
            <a:prstGeom prst="flowChartProcess">
              <a:avLst/>
            </a:prstGeom>
            <a:solidFill>
              <a:srgbClr val="FF5252">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Dokumentasi</a:t>
              </a:r>
            </a:p>
          </p:txBody>
        </p:sp>
        <p:cxnSp>
          <p:nvCxnSpPr>
            <p:cNvPr id="36" name="Straight Arrow Connector 35">
              <a:extLst>
                <a:ext uri="{FF2B5EF4-FFF2-40B4-BE49-F238E27FC236}">
                  <a16:creationId xmlns:a16="http://schemas.microsoft.com/office/drawing/2014/main" id="{77905E43-C496-4042-97F2-53EC6A680996}"/>
                </a:ext>
              </a:extLst>
            </p:cNvPr>
            <p:cNvCxnSpPr>
              <a:stCxn id="34" idx="2"/>
              <a:endCxn id="20" idx="0"/>
            </p:cNvCxnSpPr>
            <p:nvPr/>
          </p:nvCxnSpPr>
          <p:spPr>
            <a:xfrm>
              <a:off x="4823929" y="11933623"/>
              <a:ext cx="0" cy="531418"/>
            </a:xfrm>
            <a:prstGeom prst="straightConnector1">
              <a:avLst/>
            </a:prstGeom>
            <a:ln w="57150">
              <a:solidFill>
                <a:srgbClr val="3C738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0F542C20-29E4-4758-82C4-7DD2E09D6428}"/>
              </a:ext>
            </a:extLst>
          </p:cNvPr>
          <p:cNvGrpSpPr/>
          <p:nvPr/>
        </p:nvGrpSpPr>
        <p:grpSpPr>
          <a:xfrm>
            <a:off x="8960535" y="2079334"/>
            <a:ext cx="13886415" cy="10901749"/>
            <a:chOff x="7865924" y="2079334"/>
            <a:chExt cx="13886415" cy="10901749"/>
          </a:xfrm>
        </p:grpSpPr>
        <p:sp>
          <p:nvSpPr>
            <p:cNvPr id="73" name="Rectangle 72">
              <a:extLst>
                <a:ext uri="{FF2B5EF4-FFF2-40B4-BE49-F238E27FC236}">
                  <a16:creationId xmlns:a16="http://schemas.microsoft.com/office/drawing/2014/main" id="{3458A88C-AC80-4AF6-84BC-87AEB76E665B}"/>
                </a:ext>
              </a:extLst>
            </p:cNvPr>
            <p:cNvSpPr/>
            <p:nvPr/>
          </p:nvSpPr>
          <p:spPr>
            <a:xfrm>
              <a:off x="7865924" y="4886325"/>
              <a:ext cx="8640002" cy="6824953"/>
            </a:xfrm>
            <a:prstGeom prst="rect">
              <a:avLst/>
            </a:prstGeom>
            <a:noFill/>
            <a:ln w="57150">
              <a:solidFill>
                <a:srgbClr val="00796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Flowchart: Terminator 31">
              <a:extLst>
                <a:ext uri="{FF2B5EF4-FFF2-40B4-BE49-F238E27FC236}">
                  <a16:creationId xmlns:a16="http://schemas.microsoft.com/office/drawing/2014/main" id="{482532AD-8D41-4ADD-BBDD-99E4706C9F23}"/>
                </a:ext>
              </a:extLst>
            </p:cNvPr>
            <p:cNvSpPr/>
            <p:nvPr/>
          </p:nvSpPr>
          <p:spPr>
            <a:xfrm>
              <a:off x="9994640" y="2079334"/>
              <a:ext cx="4382571" cy="1018903"/>
            </a:xfrm>
            <a:prstGeom prst="flowChartTerminator">
              <a:avLst/>
            </a:prstGeom>
            <a:solidFill>
              <a:srgbClr val="009688">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Mulai</a:t>
              </a:r>
            </a:p>
            <a:p>
              <a:pPr algn="ctr"/>
              <a:r>
                <a:rPr lang="id-ID" sz="2400" dirty="0">
                  <a:latin typeface="Roboto" pitchFamily="2" charset="0"/>
                  <a:ea typeface="Roboto" pitchFamily="2" charset="0"/>
                </a:rPr>
                <a:t>Pengembangan Aplikasi</a:t>
              </a:r>
            </a:p>
          </p:txBody>
        </p:sp>
        <p:sp>
          <p:nvSpPr>
            <p:cNvPr id="33" name="Flowchart: Terminator 32">
              <a:extLst>
                <a:ext uri="{FF2B5EF4-FFF2-40B4-BE49-F238E27FC236}">
                  <a16:creationId xmlns:a16="http://schemas.microsoft.com/office/drawing/2014/main" id="{A3F3962C-0E47-47AB-AED9-FB1935B79CE9}"/>
                </a:ext>
              </a:extLst>
            </p:cNvPr>
            <p:cNvSpPr/>
            <p:nvPr/>
          </p:nvSpPr>
          <p:spPr>
            <a:xfrm>
              <a:off x="9994640" y="11962180"/>
              <a:ext cx="4382571" cy="1018903"/>
            </a:xfrm>
            <a:prstGeom prst="flowChartTerminator">
              <a:avLst/>
            </a:prstGeom>
            <a:solidFill>
              <a:srgbClr val="009688">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Pengembangan Aplikasi Selesai</a:t>
              </a:r>
            </a:p>
          </p:txBody>
        </p:sp>
        <p:sp>
          <p:nvSpPr>
            <p:cNvPr id="38" name="Flowchart: Process 37">
              <a:extLst>
                <a:ext uri="{FF2B5EF4-FFF2-40B4-BE49-F238E27FC236}">
                  <a16:creationId xmlns:a16="http://schemas.microsoft.com/office/drawing/2014/main" id="{7C7DEDC2-41DE-4F6B-890D-4F22809D1444}"/>
                </a:ext>
              </a:extLst>
            </p:cNvPr>
            <p:cNvSpPr/>
            <p:nvPr/>
          </p:nvSpPr>
          <p:spPr>
            <a:xfrm>
              <a:off x="9995325" y="3600041"/>
              <a:ext cx="4381200" cy="1080000"/>
            </a:xfrm>
            <a:prstGeom prst="flowChartProcess">
              <a:avLst/>
            </a:prstGeom>
            <a:solidFill>
              <a:srgbClr val="FF5252">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Identifikasi Persyaratan Aplikasi</a:t>
              </a:r>
            </a:p>
          </p:txBody>
        </p:sp>
        <p:sp>
          <p:nvSpPr>
            <p:cNvPr id="39" name="Flowchart: Process 38">
              <a:extLst>
                <a:ext uri="{FF2B5EF4-FFF2-40B4-BE49-F238E27FC236}">
                  <a16:creationId xmlns:a16="http://schemas.microsoft.com/office/drawing/2014/main" id="{3BB466A5-114E-4577-A050-49EE880D9754}"/>
                </a:ext>
              </a:extLst>
            </p:cNvPr>
            <p:cNvSpPr/>
            <p:nvPr/>
          </p:nvSpPr>
          <p:spPr>
            <a:xfrm>
              <a:off x="9995325" y="5181845"/>
              <a:ext cx="4381200" cy="1080000"/>
            </a:xfrm>
            <a:prstGeom prst="flowChartProcess">
              <a:avLst/>
            </a:prstGeom>
            <a:solidFill>
              <a:srgbClr val="FF5252">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Perancangan Aplikasi</a:t>
              </a:r>
            </a:p>
          </p:txBody>
        </p:sp>
        <p:sp>
          <p:nvSpPr>
            <p:cNvPr id="40" name="Flowchart: Process 39">
              <a:extLst>
                <a:ext uri="{FF2B5EF4-FFF2-40B4-BE49-F238E27FC236}">
                  <a16:creationId xmlns:a16="http://schemas.microsoft.com/office/drawing/2014/main" id="{88E8B651-F630-4929-81D9-8B9C6B2A1CCF}"/>
                </a:ext>
              </a:extLst>
            </p:cNvPr>
            <p:cNvSpPr/>
            <p:nvPr/>
          </p:nvSpPr>
          <p:spPr>
            <a:xfrm>
              <a:off x="9995325" y="6763649"/>
              <a:ext cx="4381200" cy="1080000"/>
            </a:xfrm>
            <a:prstGeom prst="flowChartProcess">
              <a:avLst/>
            </a:prstGeom>
            <a:solidFill>
              <a:srgbClr val="FF5252">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Konstruksi Aplikasi</a:t>
              </a:r>
            </a:p>
          </p:txBody>
        </p:sp>
        <p:sp>
          <p:nvSpPr>
            <p:cNvPr id="41" name="Flowchart: Decision 40">
              <a:extLst>
                <a:ext uri="{FF2B5EF4-FFF2-40B4-BE49-F238E27FC236}">
                  <a16:creationId xmlns:a16="http://schemas.microsoft.com/office/drawing/2014/main" id="{A854B8B6-464C-4973-B497-6F63A0E95E61}"/>
                </a:ext>
              </a:extLst>
            </p:cNvPr>
            <p:cNvSpPr/>
            <p:nvPr/>
          </p:nvSpPr>
          <p:spPr>
            <a:xfrm>
              <a:off x="9995325" y="8345453"/>
              <a:ext cx="4381200" cy="1533119"/>
            </a:xfrm>
            <a:prstGeom prst="flowChartDecision">
              <a:avLst/>
            </a:prstGeom>
            <a:solidFill>
              <a:srgbClr val="5BA2B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Aplikasi Sudah Sesuai?</a:t>
              </a:r>
            </a:p>
          </p:txBody>
        </p:sp>
        <p:sp>
          <p:nvSpPr>
            <p:cNvPr id="42" name="Flowchart: Process 41">
              <a:extLst>
                <a:ext uri="{FF2B5EF4-FFF2-40B4-BE49-F238E27FC236}">
                  <a16:creationId xmlns:a16="http://schemas.microsoft.com/office/drawing/2014/main" id="{DE57912B-B616-4D00-ACB8-E19A12F12B24}"/>
                </a:ext>
              </a:extLst>
            </p:cNvPr>
            <p:cNvSpPr/>
            <p:nvPr/>
          </p:nvSpPr>
          <p:spPr>
            <a:xfrm>
              <a:off x="9995325" y="10380376"/>
              <a:ext cx="4381200" cy="1080000"/>
            </a:xfrm>
            <a:prstGeom prst="flowChartProcess">
              <a:avLst/>
            </a:prstGeom>
            <a:solidFill>
              <a:srgbClr val="FF5252">
                <a:alpha val="85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err="1">
                  <a:latin typeface="Roboto" pitchFamily="2" charset="0"/>
                  <a:ea typeface="Roboto" pitchFamily="2" charset="0"/>
                </a:rPr>
                <a:t>Cutover</a:t>
              </a:r>
              <a:endParaRPr lang="id-ID" sz="2400" dirty="0">
                <a:latin typeface="Roboto" pitchFamily="2" charset="0"/>
                <a:ea typeface="Roboto" pitchFamily="2" charset="0"/>
              </a:endParaRPr>
            </a:p>
          </p:txBody>
        </p:sp>
        <p:cxnSp>
          <p:nvCxnSpPr>
            <p:cNvPr id="56" name="Straight Arrow Connector 55">
              <a:extLst>
                <a:ext uri="{FF2B5EF4-FFF2-40B4-BE49-F238E27FC236}">
                  <a16:creationId xmlns:a16="http://schemas.microsoft.com/office/drawing/2014/main" id="{60BF53FA-7E71-4B4A-A784-A2DD4D519420}"/>
                </a:ext>
              </a:extLst>
            </p:cNvPr>
            <p:cNvCxnSpPr>
              <a:stCxn id="32" idx="2"/>
              <a:endCxn id="38" idx="0"/>
            </p:cNvCxnSpPr>
            <p:nvPr/>
          </p:nvCxnSpPr>
          <p:spPr>
            <a:xfrm flipH="1">
              <a:off x="12185925" y="3098237"/>
              <a:ext cx="1" cy="501804"/>
            </a:xfrm>
            <a:prstGeom prst="straightConnector1">
              <a:avLst/>
            </a:prstGeom>
            <a:ln w="57150">
              <a:solidFill>
                <a:srgbClr val="00796B"/>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53785A7-74C5-41A5-AF5E-EC9AF1D8A0F1}"/>
                </a:ext>
              </a:extLst>
            </p:cNvPr>
            <p:cNvCxnSpPr>
              <a:stCxn id="38" idx="2"/>
              <a:endCxn id="39" idx="0"/>
            </p:cNvCxnSpPr>
            <p:nvPr/>
          </p:nvCxnSpPr>
          <p:spPr>
            <a:xfrm>
              <a:off x="12185925" y="4680041"/>
              <a:ext cx="0" cy="501804"/>
            </a:xfrm>
            <a:prstGeom prst="straightConnector1">
              <a:avLst/>
            </a:prstGeom>
            <a:ln w="57150">
              <a:solidFill>
                <a:srgbClr val="00796B"/>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A86F9D7-B786-44D1-8CF1-149F1C37F280}"/>
                </a:ext>
              </a:extLst>
            </p:cNvPr>
            <p:cNvCxnSpPr>
              <a:stCxn id="39" idx="2"/>
              <a:endCxn id="40" idx="0"/>
            </p:cNvCxnSpPr>
            <p:nvPr/>
          </p:nvCxnSpPr>
          <p:spPr>
            <a:xfrm>
              <a:off x="12185925" y="6261845"/>
              <a:ext cx="0" cy="501804"/>
            </a:xfrm>
            <a:prstGeom prst="straightConnector1">
              <a:avLst/>
            </a:prstGeom>
            <a:ln w="57150">
              <a:solidFill>
                <a:srgbClr val="00796B"/>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5962C335-D8AF-46B8-B8AF-79EA1C1AF422}"/>
                </a:ext>
              </a:extLst>
            </p:cNvPr>
            <p:cNvCxnSpPr>
              <a:stCxn id="40" idx="2"/>
              <a:endCxn id="41" idx="0"/>
            </p:cNvCxnSpPr>
            <p:nvPr/>
          </p:nvCxnSpPr>
          <p:spPr>
            <a:xfrm>
              <a:off x="12185925" y="7843649"/>
              <a:ext cx="0" cy="501804"/>
            </a:xfrm>
            <a:prstGeom prst="straightConnector1">
              <a:avLst/>
            </a:prstGeom>
            <a:ln w="57150">
              <a:solidFill>
                <a:srgbClr val="00796B"/>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CFABA8B7-37D7-4177-9E8C-0D80194CB5C5}"/>
                </a:ext>
              </a:extLst>
            </p:cNvPr>
            <p:cNvCxnSpPr>
              <a:stCxn id="41" idx="2"/>
              <a:endCxn id="42" idx="0"/>
            </p:cNvCxnSpPr>
            <p:nvPr/>
          </p:nvCxnSpPr>
          <p:spPr>
            <a:xfrm>
              <a:off x="12185925" y="9878572"/>
              <a:ext cx="0" cy="501804"/>
            </a:xfrm>
            <a:prstGeom prst="straightConnector1">
              <a:avLst/>
            </a:prstGeom>
            <a:ln w="57150">
              <a:solidFill>
                <a:srgbClr val="00796B"/>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93523EC9-9295-4E2F-BE6A-99F81E56D6BF}"/>
                </a:ext>
              </a:extLst>
            </p:cNvPr>
            <p:cNvCxnSpPr>
              <a:stCxn id="42" idx="2"/>
              <a:endCxn id="33" idx="0"/>
            </p:cNvCxnSpPr>
            <p:nvPr/>
          </p:nvCxnSpPr>
          <p:spPr>
            <a:xfrm>
              <a:off x="12185925" y="11460376"/>
              <a:ext cx="1" cy="501804"/>
            </a:xfrm>
            <a:prstGeom prst="straightConnector1">
              <a:avLst/>
            </a:prstGeom>
            <a:ln w="57150">
              <a:solidFill>
                <a:srgbClr val="00796B"/>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F870AF61-9E9B-4FF7-8503-DB6B9B8C8160}"/>
                </a:ext>
              </a:extLst>
            </p:cNvPr>
            <p:cNvCxnSpPr>
              <a:stCxn id="41" idx="3"/>
              <a:endCxn id="39" idx="3"/>
            </p:cNvCxnSpPr>
            <p:nvPr/>
          </p:nvCxnSpPr>
          <p:spPr>
            <a:xfrm flipV="1">
              <a:off x="14376525" y="5721845"/>
              <a:ext cx="12700" cy="3390168"/>
            </a:xfrm>
            <a:prstGeom prst="bentConnector3">
              <a:avLst>
                <a:gd name="adj1" fmla="val 9450000"/>
              </a:avLst>
            </a:prstGeom>
            <a:ln w="57150">
              <a:solidFill>
                <a:srgbClr val="00796B"/>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041783F6-88C6-4192-BB63-D1E3C478E60A}"/>
                </a:ext>
              </a:extLst>
            </p:cNvPr>
            <p:cNvSpPr txBox="1"/>
            <p:nvPr/>
          </p:nvSpPr>
          <p:spPr>
            <a:xfrm>
              <a:off x="11471853" y="9898641"/>
              <a:ext cx="535724" cy="461665"/>
            </a:xfrm>
            <a:prstGeom prst="rect">
              <a:avLst/>
            </a:prstGeom>
            <a:noFill/>
          </p:spPr>
          <p:txBody>
            <a:bodyPr wrap="none" rtlCol="0">
              <a:spAutoFit/>
            </a:bodyPr>
            <a:lstStyle/>
            <a:p>
              <a:r>
                <a:rPr lang="id-ID" sz="2400" dirty="0">
                  <a:solidFill>
                    <a:schemeClr val="tx1">
                      <a:lumMod val="50000"/>
                      <a:lumOff val="50000"/>
                    </a:schemeClr>
                  </a:solidFill>
                  <a:latin typeface="Roboto" pitchFamily="2" charset="0"/>
                  <a:ea typeface="Roboto" pitchFamily="2" charset="0"/>
                </a:rPr>
                <a:t>Ya</a:t>
              </a:r>
            </a:p>
          </p:txBody>
        </p:sp>
        <p:sp>
          <p:nvSpPr>
            <p:cNvPr id="72" name="TextBox 71">
              <a:extLst>
                <a:ext uri="{FF2B5EF4-FFF2-40B4-BE49-F238E27FC236}">
                  <a16:creationId xmlns:a16="http://schemas.microsoft.com/office/drawing/2014/main" id="{0FA0ED67-9F9F-413E-8943-736A7F8A6DCF}"/>
                </a:ext>
              </a:extLst>
            </p:cNvPr>
            <p:cNvSpPr txBox="1"/>
            <p:nvPr/>
          </p:nvSpPr>
          <p:spPr>
            <a:xfrm>
              <a:off x="14376525" y="8494664"/>
              <a:ext cx="939681" cy="461665"/>
            </a:xfrm>
            <a:prstGeom prst="rect">
              <a:avLst/>
            </a:prstGeom>
            <a:noFill/>
          </p:spPr>
          <p:txBody>
            <a:bodyPr wrap="none" rtlCol="0">
              <a:spAutoFit/>
            </a:bodyPr>
            <a:lstStyle/>
            <a:p>
              <a:r>
                <a:rPr lang="id-ID" sz="2400" dirty="0">
                  <a:solidFill>
                    <a:schemeClr val="tx1">
                      <a:lumMod val="50000"/>
                      <a:lumOff val="50000"/>
                    </a:schemeClr>
                  </a:solidFill>
                  <a:latin typeface="Roboto" pitchFamily="2" charset="0"/>
                  <a:ea typeface="Roboto" pitchFamily="2" charset="0"/>
                </a:rPr>
                <a:t>Tidak</a:t>
              </a:r>
            </a:p>
          </p:txBody>
        </p:sp>
        <p:sp>
          <p:nvSpPr>
            <p:cNvPr id="74" name="TextBox 73">
              <a:extLst>
                <a:ext uri="{FF2B5EF4-FFF2-40B4-BE49-F238E27FC236}">
                  <a16:creationId xmlns:a16="http://schemas.microsoft.com/office/drawing/2014/main" id="{CED51D23-A387-4E90-9110-94B052283D4B}"/>
                </a:ext>
              </a:extLst>
            </p:cNvPr>
            <p:cNvSpPr txBox="1"/>
            <p:nvPr/>
          </p:nvSpPr>
          <p:spPr>
            <a:xfrm>
              <a:off x="15862585" y="7696782"/>
              <a:ext cx="5889754" cy="584775"/>
            </a:xfrm>
            <a:prstGeom prst="rect">
              <a:avLst/>
            </a:prstGeom>
            <a:solidFill>
              <a:schemeClr val="bg1"/>
            </a:solidFill>
          </p:spPr>
          <p:txBody>
            <a:bodyPr wrap="none" rtlCol="0">
              <a:spAutoFit/>
            </a:bodyPr>
            <a:lstStyle/>
            <a:p>
              <a:r>
                <a:rPr lang="id-ID" sz="3200" i="1" dirty="0">
                  <a:latin typeface="Roboto" pitchFamily="2" charset="0"/>
                  <a:ea typeface="Roboto" pitchFamily="2" charset="0"/>
                </a:rPr>
                <a:t>Rapid </a:t>
              </a:r>
              <a:r>
                <a:rPr lang="id-ID" sz="3200" i="1" dirty="0" err="1">
                  <a:latin typeface="Roboto" pitchFamily="2" charset="0"/>
                  <a:ea typeface="Roboto" pitchFamily="2" charset="0"/>
                </a:rPr>
                <a:t>Application</a:t>
              </a:r>
              <a:r>
                <a:rPr lang="id-ID" sz="3200" i="1" dirty="0">
                  <a:latin typeface="Roboto" pitchFamily="2" charset="0"/>
                  <a:ea typeface="Roboto" pitchFamily="2" charset="0"/>
                </a:rPr>
                <a:t> Development</a:t>
              </a:r>
            </a:p>
          </p:txBody>
        </p:sp>
      </p:grpSp>
      <p:cxnSp>
        <p:nvCxnSpPr>
          <p:cNvPr id="77" name="Straight Arrow Connector 76">
            <a:extLst>
              <a:ext uri="{FF2B5EF4-FFF2-40B4-BE49-F238E27FC236}">
                <a16:creationId xmlns:a16="http://schemas.microsoft.com/office/drawing/2014/main" id="{D1C7856D-91ED-4488-8D45-89DAED0F27AC}"/>
              </a:ext>
            </a:extLst>
          </p:cNvPr>
          <p:cNvCxnSpPr>
            <a:cxnSpLocks/>
          </p:cNvCxnSpPr>
          <p:nvPr/>
        </p:nvCxnSpPr>
        <p:spPr>
          <a:xfrm>
            <a:off x="7128600" y="7696782"/>
            <a:ext cx="1586775" cy="0"/>
          </a:xfrm>
          <a:prstGeom prst="straightConnector1">
            <a:avLst/>
          </a:prstGeom>
          <a:ln w="57150">
            <a:solidFill>
              <a:srgbClr val="00796B"/>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10419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005B51-9002-4E4A-B057-DE89CFA1114B}"/>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A194A6B1-E8CF-41FE-89E6-F388B10089F7}"/>
                </a:ext>
              </a:extLst>
            </p:cNvPr>
            <p:cNvSpPr/>
            <p:nvPr/>
          </p:nvSpPr>
          <p:spPr>
            <a:xfrm>
              <a:off x="9504600" y="7478"/>
              <a:ext cx="53748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C746751C-BC65-46B2-81AC-477A4E4143C8}"/>
                </a:ext>
              </a:extLst>
            </p:cNvPr>
            <p:cNvSpPr/>
            <p:nvPr/>
          </p:nvSpPr>
          <p:spPr>
            <a:xfrm>
              <a:off x="9504600" y="1991"/>
              <a:ext cx="53748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69D20AB6-5216-4C96-B87F-62DA81ED5217}"/>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EEB6DAC6-E39C-4ABB-9B67-5BAB222B16BF}"/>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DF954A51-93FF-4BA6-A8E0-4B49563D20FD}"/>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9F8F3B02-61D8-486B-926D-1A129BCDBAD3}"/>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9" name="TextBox 18">
            <a:extLst>
              <a:ext uri="{FF2B5EF4-FFF2-40B4-BE49-F238E27FC236}">
                <a16:creationId xmlns:a16="http://schemas.microsoft.com/office/drawing/2014/main" id="{57F181DC-D8AD-45AE-B81B-EDC2D261809B}"/>
              </a:ext>
            </a:extLst>
          </p:cNvPr>
          <p:cNvSpPr txBox="1"/>
          <p:nvPr/>
        </p:nvSpPr>
        <p:spPr>
          <a:xfrm>
            <a:off x="1300272" y="2174205"/>
            <a:ext cx="8872427"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Identifikasi Persyaratan Aplikasi</a:t>
            </a:r>
          </a:p>
        </p:txBody>
      </p:sp>
      <p:graphicFrame>
        <p:nvGraphicFramePr>
          <p:cNvPr id="7" name="Table 6">
            <a:extLst>
              <a:ext uri="{FF2B5EF4-FFF2-40B4-BE49-F238E27FC236}">
                <a16:creationId xmlns:a16="http://schemas.microsoft.com/office/drawing/2014/main" id="{21E687BE-6A6C-40D6-A16E-FC0F5406FABA}"/>
              </a:ext>
            </a:extLst>
          </p:cNvPr>
          <p:cNvGraphicFramePr>
            <a:graphicFrameLocks noGrp="1"/>
          </p:cNvGraphicFramePr>
          <p:nvPr>
            <p:extLst>
              <p:ext uri="{D42A27DB-BD31-4B8C-83A1-F6EECF244321}">
                <p14:modId xmlns:p14="http://schemas.microsoft.com/office/powerpoint/2010/main" val="4203049281"/>
              </p:ext>
            </p:extLst>
          </p:nvPr>
        </p:nvGraphicFramePr>
        <p:xfrm>
          <a:off x="1664846" y="3630239"/>
          <a:ext cx="21063156" cy="9509760"/>
        </p:xfrm>
        <a:graphic>
          <a:graphicData uri="http://schemas.openxmlformats.org/drawingml/2006/table">
            <a:tbl>
              <a:tblPr firstRow="1" bandRow="1">
                <a:tableStyleId>{FABFCF23-3B69-468F-B69F-88F6DE6A72F2}</a:tableStyleId>
              </a:tblPr>
              <a:tblGrid>
                <a:gridCol w="964054">
                  <a:extLst>
                    <a:ext uri="{9D8B030D-6E8A-4147-A177-3AD203B41FA5}">
                      <a16:colId xmlns:a16="http://schemas.microsoft.com/office/drawing/2014/main" val="1085005240"/>
                    </a:ext>
                  </a:extLst>
                </a:gridCol>
                <a:gridCol w="3571875">
                  <a:extLst>
                    <a:ext uri="{9D8B030D-6E8A-4147-A177-3AD203B41FA5}">
                      <a16:colId xmlns:a16="http://schemas.microsoft.com/office/drawing/2014/main" val="533545701"/>
                    </a:ext>
                  </a:extLst>
                </a:gridCol>
                <a:gridCol w="7515225">
                  <a:extLst>
                    <a:ext uri="{9D8B030D-6E8A-4147-A177-3AD203B41FA5}">
                      <a16:colId xmlns:a16="http://schemas.microsoft.com/office/drawing/2014/main" val="915863002"/>
                    </a:ext>
                  </a:extLst>
                </a:gridCol>
                <a:gridCol w="9012002">
                  <a:extLst>
                    <a:ext uri="{9D8B030D-6E8A-4147-A177-3AD203B41FA5}">
                      <a16:colId xmlns:a16="http://schemas.microsoft.com/office/drawing/2014/main" val="1714423140"/>
                    </a:ext>
                  </a:extLst>
                </a:gridCol>
              </a:tblGrid>
              <a:tr h="370840">
                <a:tc>
                  <a:txBody>
                    <a:bodyPr/>
                    <a:lstStyle/>
                    <a:p>
                      <a:pPr algn="ctr"/>
                      <a:r>
                        <a:rPr lang="id-ID" sz="3600" dirty="0"/>
                        <a:t>No.</a:t>
                      </a:r>
                      <a:endParaRPr lang="id-ID" sz="3600" dirty="0">
                        <a:latin typeface="Roboto" pitchFamily="2" charset="0"/>
                        <a:ea typeface="Roboto" pitchFamily="2" charset="0"/>
                      </a:endParaRPr>
                    </a:p>
                  </a:txBody>
                  <a:tcPr>
                    <a:solidFill>
                      <a:srgbClr val="5BA2B2"/>
                    </a:solidFill>
                  </a:tcPr>
                </a:tc>
                <a:tc>
                  <a:txBody>
                    <a:bodyPr/>
                    <a:lstStyle/>
                    <a:p>
                      <a:pPr algn="ctr"/>
                      <a:r>
                        <a:rPr lang="id-ID" sz="3600" dirty="0"/>
                        <a:t>Fitur</a:t>
                      </a:r>
                      <a:endParaRPr lang="id-ID" sz="3600" dirty="0">
                        <a:latin typeface="Roboto" pitchFamily="2" charset="0"/>
                        <a:ea typeface="Roboto" pitchFamily="2" charset="0"/>
                      </a:endParaRPr>
                    </a:p>
                  </a:txBody>
                  <a:tcPr>
                    <a:solidFill>
                      <a:srgbClr val="5BA2B2"/>
                    </a:solidFill>
                  </a:tcPr>
                </a:tc>
                <a:tc>
                  <a:txBody>
                    <a:bodyPr/>
                    <a:lstStyle/>
                    <a:p>
                      <a:pPr algn="ctr"/>
                      <a:r>
                        <a:rPr lang="id-ID" sz="3600" dirty="0"/>
                        <a:t>Pengguna</a:t>
                      </a:r>
                      <a:endParaRPr lang="id-ID" sz="3600" dirty="0">
                        <a:latin typeface="Roboto" pitchFamily="2" charset="0"/>
                        <a:ea typeface="Roboto" pitchFamily="2" charset="0"/>
                      </a:endParaRPr>
                    </a:p>
                  </a:txBody>
                  <a:tcPr>
                    <a:solidFill>
                      <a:srgbClr val="5BA2B2"/>
                    </a:solidFill>
                  </a:tcPr>
                </a:tc>
                <a:tc>
                  <a:txBody>
                    <a:bodyPr/>
                    <a:lstStyle/>
                    <a:p>
                      <a:pPr algn="ctr"/>
                      <a:r>
                        <a:rPr lang="id-ID" sz="3600" dirty="0"/>
                        <a:t>Aplikasi</a:t>
                      </a:r>
                      <a:endParaRPr lang="id-ID" sz="3600" dirty="0">
                        <a:latin typeface="Roboto" pitchFamily="2" charset="0"/>
                        <a:ea typeface="Roboto" pitchFamily="2" charset="0"/>
                      </a:endParaRPr>
                    </a:p>
                  </a:txBody>
                  <a:tcPr>
                    <a:solidFill>
                      <a:srgbClr val="5BA2B2"/>
                    </a:solidFill>
                  </a:tcPr>
                </a:tc>
                <a:extLst>
                  <a:ext uri="{0D108BD9-81ED-4DB2-BD59-A6C34878D82A}">
                    <a16:rowId xmlns:a16="http://schemas.microsoft.com/office/drawing/2014/main" val="4286765489"/>
                  </a:ext>
                </a:extLst>
              </a:tr>
              <a:tr h="370840">
                <a:tc rowSpan="5">
                  <a:txBody>
                    <a:bodyPr/>
                    <a:lstStyle/>
                    <a:p>
                      <a:pPr algn="ctr"/>
                      <a:r>
                        <a:rPr lang="id-ID" sz="3600" dirty="0">
                          <a:solidFill>
                            <a:schemeClr val="bg1"/>
                          </a:solidFill>
                        </a:rPr>
                        <a:t>1</a:t>
                      </a:r>
                      <a:endParaRPr lang="id-ID" sz="3600" dirty="0">
                        <a:solidFill>
                          <a:schemeClr val="bg1"/>
                        </a:solidFill>
                        <a:latin typeface="Roboto" pitchFamily="2" charset="0"/>
                        <a:ea typeface="Roboto" pitchFamily="2" charset="0"/>
                      </a:endParaRPr>
                    </a:p>
                  </a:txBody>
                  <a:tcPr>
                    <a:solidFill>
                      <a:srgbClr val="5BA2B2"/>
                    </a:solidFill>
                  </a:tcPr>
                </a:tc>
                <a:tc rowSpan="5">
                  <a:txBody>
                    <a:bodyPr/>
                    <a:lstStyle/>
                    <a:p>
                      <a:r>
                        <a:rPr lang="id-ID" sz="3600" dirty="0" err="1"/>
                        <a:t>Parking</a:t>
                      </a:r>
                      <a:r>
                        <a:rPr lang="id-ID" sz="3600" dirty="0"/>
                        <a:t> (</a:t>
                      </a:r>
                      <a:r>
                        <a:rPr lang="id-ID" sz="3600" dirty="0" err="1"/>
                        <a:t>Car</a:t>
                      </a:r>
                      <a:r>
                        <a:rPr lang="id-ID" sz="3600" dirty="0"/>
                        <a:t>)</a:t>
                      </a:r>
                      <a:endParaRPr lang="id-ID" sz="3600" dirty="0">
                        <a:latin typeface="Roboto" pitchFamily="2" charset="0"/>
                        <a:ea typeface="Roboto" pitchFamily="2" charset="0"/>
                      </a:endParaRPr>
                    </a:p>
                  </a:txBody>
                  <a:tcPr>
                    <a:solidFill>
                      <a:srgbClr val="5BA2B2">
                        <a:alpha val="25000"/>
                      </a:srgbClr>
                    </a:solidFill>
                  </a:tcPr>
                </a:tc>
                <a:tc rowSpan="4">
                  <a:txBody>
                    <a:bodyPr/>
                    <a:lstStyle/>
                    <a:p>
                      <a:r>
                        <a:rPr lang="id-ID" sz="3600" dirty="0"/>
                        <a:t>Memilih Lokasi Parkir</a:t>
                      </a:r>
                      <a:endParaRPr lang="id-ID" sz="3600" dirty="0">
                        <a:latin typeface="Roboto" pitchFamily="2" charset="0"/>
                        <a:ea typeface="Roboto" pitchFamily="2" charset="0"/>
                      </a:endParaRPr>
                    </a:p>
                  </a:txBody>
                  <a:tcPr>
                    <a:solidFill>
                      <a:srgbClr val="5BA2B2">
                        <a:alpha val="25000"/>
                      </a:srgbClr>
                    </a:solidFill>
                  </a:tcPr>
                </a:tc>
                <a:tc>
                  <a:txBody>
                    <a:bodyPr/>
                    <a:lstStyle/>
                    <a:p>
                      <a:r>
                        <a:rPr lang="id-ID" sz="3600" dirty="0"/>
                        <a:t>Menampilkan Peta</a:t>
                      </a:r>
                      <a:endParaRPr lang="id-ID" sz="3600" dirty="0">
                        <a:latin typeface="Roboto" pitchFamily="2" charset="0"/>
                        <a:ea typeface="Roboto" pitchFamily="2" charset="0"/>
                      </a:endParaRPr>
                    </a:p>
                  </a:txBody>
                  <a:tcPr>
                    <a:solidFill>
                      <a:srgbClr val="5BA2B2">
                        <a:alpha val="25000"/>
                      </a:srgbClr>
                    </a:solidFill>
                  </a:tcPr>
                </a:tc>
                <a:extLst>
                  <a:ext uri="{0D108BD9-81ED-4DB2-BD59-A6C34878D82A}">
                    <a16:rowId xmlns:a16="http://schemas.microsoft.com/office/drawing/2014/main" val="409313819"/>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a:txBody>
                    <a:bodyPr/>
                    <a:lstStyle/>
                    <a:p>
                      <a:r>
                        <a:rPr lang="id-ID" sz="3600" dirty="0"/>
                        <a:t>Menampilkan Koordinat</a:t>
                      </a:r>
                      <a:endParaRPr lang="id-ID" sz="3600" dirty="0">
                        <a:latin typeface="Roboto" pitchFamily="2" charset="0"/>
                        <a:ea typeface="Roboto" pitchFamily="2" charset="0"/>
                      </a:endParaRPr>
                    </a:p>
                  </a:txBody>
                  <a:tcPr/>
                </a:tc>
                <a:extLst>
                  <a:ext uri="{0D108BD9-81ED-4DB2-BD59-A6C34878D82A}">
                    <a16:rowId xmlns:a16="http://schemas.microsoft.com/office/drawing/2014/main" val="2637779020"/>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a:txBody>
                    <a:bodyPr/>
                    <a:lstStyle/>
                    <a:p>
                      <a:r>
                        <a:rPr lang="id-ID" sz="3600" dirty="0"/>
                        <a:t>Membuat dan Memonitor </a:t>
                      </a:r>
                      <a:r>
                        <a:rPr lang="id-ID" sz="3600" dirty="0" err="1"/>
                        <a:t>Geofence</a:t>
                      </a:r>
                      <a:endParaRPr lang="id-ID" sz="3600" dirty="0">
                        <a:latin typeface="Roboto" pitchFamily="2" charset="0"/>
                        <a:ea typeface="Roboto" pitchFamily="2" charset="0"/>
                      </a:endParaRPr>
                    </a:p>
                  </a:txBody>
                  <a:tcPr>
                    <a:solidFill>
                      <a:srgbClr val="5BA2B2">
                        <a:alpha val="25000"/>
                      </a:srgbClr>
                    </a:solidFill>
                  </a:tcPr>
                </a:tc>
                <a:extLst>
                  <a:ext uri="{0D108BD9-81ED-4DB2-BD59-A6C34878D82A}">
                    <a16:rowId xmlns:a16="http://schemas.microsoft.com/office/drawing/2014/main" val="11311658"/>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vMerge="1">
                  <a:txBody>
                    <a:bodyPr/>
                    <a:lstStyle/>
                    <a:p>
                      <a:endParaRPr lang="id-ID" dirty="0">
                        <a:latin typeface="Roboto" pitchFamily="2" charset="0"/>
                        <a:ea typeface="Roboto" pitchFamily="2" charset="0"/>
                      </a:endParaRPr>
                    </a:p>
                  </a:txBody>
                  <a:tcPr/>
                </a:tc>
                <a:tc>
                  <a:txBody>
                    <a:bodyPr/>
                    <a:lstStyle/>
                    <a:p>
                      <a:r>
                        <a:rPr lang="id-ID" dirty="0"/>
                        <a:t>Mengaktifkan dan Mematikan </a:t>
                      </a:r>
                      <a:r>
                        <a:rPr lang="id-ID" dirty="0" err="1"/>
                        <a:t>Bluetooth</a:t>
                      </a:r>
                      <a:endParaRPr lang="id-ID" dirty="0">
                        <a:latin typeface="Roboto" pitchFamily="2" charset="0"/>
                        <a:ea typeface="Roboto" pitchFamily="2" charset="0"/>
                      </a:endParaRPr>
                    </a:p>
                  </a:txBody>
                  <a:tcPr/>
                </a:tc>
                <a:extLst>
                  <a:ext uri="{0D108BD9-81ED-4DB2-BD59-A6C34878D82A}">
                    <a16:rowId xmlns:a16="http://schemas.microsoft.com/office/drawing/2014/main" val="127512875"/>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a:txBody>
                    <a:bodyPr/>
                    <a:lstStyle/>
                    <a:p>
                      <a:r>
                        <a:rPr lang="id-ID" sz="3600" dirty="0"/>
                        <a:t>Menghapus Lokasi Parkir</a:t>
                      </a:r>
                      <a:endParaRPr lang="id-ID" sz="3600" dirty="0">
                        <a:latin typeface="Roboto" pitchFamily="2" charset="0"/>
                        <a:ea typeface="Roboto" pitchFamily="2" charset="0"/>
                      </a:endParaRPr>
                    </a:p>
                  </a:txBody>
                  <a:tcPr>
                    <a:solidFill>
                      <a:srgbClr val="5BA2B2">
                        <a:alpha val="25000"/>
                      </a:srgbClr>
                    </a:solidFill>
                  </a:tcPr>
                </a:tc>
                <a:tc>
                  <a:txBody>
                    <a:bodyPr/>
                    <a:lstStyle/>
                    <a:p>
                      <a:r>
                        <a:rPr lang="id-ID" sz="3600" dirty="0"/>
                        <a:t>Menghapus </a:t>
                      </a:r>
                      <a:r>
                        <a:rPr lang="id-ID" sz="3600" dirty="0" err="1"/>
                        <a:t>Geofence</a:t>
                      </a:r>
                      <a:endParaRPr lang="id-ID" sz="3600" dirty="0">
                        <a:latin typeface="Roboto" pitchFamily="2" charset="0"/>
                        <a:ea typeface="Roboto" pitchFamily="2" charset="0"/>
                      </a:endParaRPr>
                    </a:p>
                  </a:txBody>
                  <a:tcPr>
                    <a:solidFill>
                      <a:srgbClr val="5BA2B2">
                        <a:alpha val="25000"/>
                      </a:srgbClr>
                    </a:solidFill>
                  </a:tcPr>
                </a:tc>
                <a:extLst>
                  <a:ext uri="{0D108BD9-81ED-4DB2-BD59-A6C34878D82A}">
                    <a16:rowId xmlns:a16="http://schemas.microsoft.com/office/drawing/2014/main" val="3377373588"/>
                  </a:ext>
                </a:extLst>
              </a:tr>
              <a:tr h="370840">
                <a:tc rowSpan="3">
                  <a:txBody>
                    <a:bodyPr/>
                    <a:lstStyle/>
                    <a:p>
                      <a:pPr algn="ctr"/>
                      <a:r>
                        <a:rPr lang="id-ID" sz="3600" dirty="0">
                          <a:solidFill>
                            <a:schemeClr val="bg1"/>
                          </a:solidFill>
                        </a:rPr>
                        <a:t>2</a:t>
                      </a:r>
                      <a:endParaRPr lang="id-ID" sz="3600" dirty="0">
                        <a:solidFill>
                          <a:schemeClr val="bg1"/>
                        </a:solidFill>
                        <a:latin typeface="Roboto" pitchFamily="2" charset="0"/>
                        <a:ea typeface="Roboto" pitchFamily="2" charset="0"/>
                      </a:endParaRPr>
                    </a:p>
                  </a:txBody>
                  <a:tcPr>
                    <a:solidFill>
                      <a:srgbClr val="5BA2B2"/>
                    </a:solidFill>
                  </a:tcPr>
                </a:tc>
                <a:tc rowSpan="3">
                  <a:txBody>
                    <a:bodyPr/>
                    <a:lstStyle/>
                    <a:p>
                      <a:r>
                        <a:rPr lang="id-ID" sz="3600" dirty="0"/>
                        <a:t>Event</a:t>
                      </a:r>
                      <a:endParaRPr lang="id-ID" sz="3600" dirty="0">
                        <a:latin typeface="Roboto" pitchFamily="2" charset="0"/>
                        <a:ea typeface="Roboto" pitchFamily="2" charset="0"/>
                      </a:endParaRPr>
                    </a:p>
                  </a:txBody>
                  <a:tcPr/>
                </a:tc>
                <a:tc rowSpan="3">
                  <a:txBody>
                    <a:bodyPr/>
                    <a:lstStyle/>
                    <a:p>
                      <a:r>
                        <a:rPr lang="id-ID" sz="3600" dirty="0"/>
                        <a:t>Mengatur Audio </a:t>
                      </a:r>
                      <a:r>
                        <a:rPr lang="id-ID" sz="3600" dirty="0" err="1"/>
                        <a:t>Profile</a:t>
                      </a:r>
                      <a:endParaRPr lang="id-ID" sz="3600" dirty="0">
                        <a:latin typeface="Roboto" pitchFamily="2" charset="0"/>
                        <a:ea typeface="Roboto" pitchFamily="2" charset="0"/>
                      </a:endParaRPr>
                    </a:p>
                  </a:txBody>
                  <a:tcPr/>
                </a:tc>
                <a:tc>
                  <a:txBody>
                    <a:bodyPr/>
                    <a:lstStyle/>
                    <a:p>
                      <a:r>
                        <a:rPr lang="id-ID" sz="3600" dirty="0"/>
                        <a:t>Menampilkan </a:t>
                      </a:r>
                      <a:r>
                        <a:rPr lang="id-ID" sz="3600" dirty="0" err="1"/>
                        <a:t>Events</a:t>
                      </a:r>
                      <a:endParaRPr lang="id-ID" sz="3600" dirty="0">
                        <a:latin typeface="Roboto" pitchFamily="2" charset="0"/>
                        <a:ea typeface="Roboto" pitchFamily="2" charset="0"/>
                      </a:endParaRPr>
                    </a:p>
                  </a:txBody>
                  <a:tcPr/>
                </a:tc>
                <a:extLst>
                  <a:ext uri="{0D108BD9-81ED-4DB2-BD59-A6C34878D82A}">
                    <a16:rowId xmlns:a16="http://schemas.microsoft.com/office/drawing/2014/main" val="3808945607"/>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a:txBody>
                    <a:bodyPr/>
                    <a:lstStyle/>
                    <a:p>
                      <a:r>
                        <a:rPr lang="id-ID" sz="3600" dirty="0"/>
                        <a:t>Menyimpan pengaturan pengguna</a:t>
                      </a:r>
                      <a:endParaRPr lang="id-ID" sz="3600" dirty="0">
                        <a:latin typeface="Roboto" pitchFamily="2" charset="0"/>
                        <a:ea typeface="Roboto" pitchFamily="2" charset="0"/>
                      </a:endParaRPr>
                    </a:p>
                  </a:txBody>
                  <a:tcPr>
                    <a:solidFill>
                      <a:srgbClr val="5BA2B2">
                        <a:alpha val="25000"/>
                      </a:srgbClr>
                    </a:solidFill>
                  </a:tcPr>
                </a:tc>
                <a:extLst>
                  <a:ext uri="{0D108BD9-81ED-4DB2-BD59-A6C34878D82A}">
                    <a16:rowId xmlns:a16="http://schemas.microsoft.com/office/drawing/2014/main" val="389746502"/>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a:txBody>
                    <a:bodyPr/>
                    <a:lstStyle/>
                    <a:p>
                      <a:r>
                        <a:rPr lang="id-ID" sz="3600" dirty="0"/>
                        <a:t>Mengaktifkan dan mematikan fitur yang dipilih pengguna</a:t>
                      </a:r>
                      <a:endParaRPr lang="id-ID" sz="3600" dirty="0">
                        <a:latin typeface="Roboto" pitchFamily="2" charset="0"/>
                        <a:ea typeface="Roboto" pitchFamily="2" charset="0"/>
                      </a:endParaRPr>
                    </a:p>
                  </a:txBody>
                  <a:tcPr/>
                </a:tc>
                <a:extLst>
                  <a:ext uri="{0D108BD9-81ED-4DB2-BD59-A6C34878D82A}">
                    <a16:rowId xmlns:a16="http://schemas.microsoft.com/office/drawing/2014/main" val="3154906974"/>
                  </a:ext>
                </a:extLst>
              </a:tr>
              <a:tr h="370840">
                <a:tc rowSpan="5">
                  <a:txBody>
                    <a:bodyPr/>
                    <a:lstStyle/>
                    <a:p>
                      <a:pPr algn="ctr"/>
                      <a:r>
                        <a:rPr lang="id-ID" sz="3600" dirty="0">
                          <a:solidFill>
                            <a:schemeClr val="bg1"/>
                          </a:solidFill>
                        </a:rPr>
                        <a:t>3</a:t>
                      </a:r>
                      <a:endParaRPr lang="id-ID" sz="3600" dirty="0">
                        <a:solidFill>
                          <a:schemeClr val="bg1"/>
                        </a:solidFill>
                        <a:latin typeface="Roboto" pitchFamily="2" charset="0"/>
                        <a:ea typeface="Roboto" pitchFamily="2" charset="0"/>
                      </a:endParaRPr>
                    </a:p>
                  </a:txBody>
                  <a:tcPr>
                    <a:solidFill>
                      <a:srgbClr val="5BA2B2"/>
                    </a:solidFill>
                  </a:tcPr>
                </a:tc>
                <a:tc rowSpan="5">
                  <a:txBody>
                    <a:bodyPr/>
                    <a:lstStyle/>
                    <a:p>
                      <a:r>
                        <a:rPr lang="id-ID" sz="3600" dirty="0" err="1"/>
                        <a:t>Special</a:t>
                      </a:r>
                      <a:r>
                        <a:rPr lang="id-ID" sz="3600" dirty="0"/>
                        <a:t> </a:t>
                      </a:r>
                      <a:r>
                        <a:rPr lang="id-ID" sz="3600" dirty="0" err="1"/>
                        <a:t>Places</a:t>
                      </a:r>
                      <a:endParaRPr lang="id-ID" sz="3600" dirty="0">
                        <a:latin typeface="Roboto" pitchFamily="2" charset="0"/>
                        <a:ea typeface="Roboto" pitchFamily="2" charset="0"/>
                      </a:endParaRPr>
                    </a:p>
                  </a:txBody>
                  <a:tcPr>
                    <a:solidFill>
                      <a:srgbClr val="5BA2B2">
                        <a:alpha val="25000"/>
                      </a:srgbClr>
                    </a:solidFill>
                  </a:tcPr>
                </a:tc>
                <a:tc rowSpan="4">
                  <a:txBody>
                    <a:bodyPr/>
                    <a:lstStyle/>
                    <a:p>
                      <a:r>
                        <a:rPr lang="id-ID" sz="3600" dirty="0"/>
                        <a:t>Menambahkan Lokasi</a:t>
                      </a:r>
                      <a:endParaRPr lang="id-ID" sz="3600" dirty="0">
                        <a:latin typeface="Roboto" pitchFamily="2" charset="0"/>
                        <a:ea typeface="Roboto" pitchFamily="2" charset="0"/>
                      </a:endParaRPr>
                    </a:p>
                  </a:txBody>
                  <a:tcPr>
                    <a:solidFill>
                      <a:srgbClr val="5BA2B2">
                        <a:alpha val="25000"/>
                      </a:srgbClr>
                    </a:solidFill>
                  </a:tcPr>
                </a:tc>
                <a:tc>
                  <a:txBody>
                    <a:bodyPr/>
                    <a:lstStyle/>
                    <a:p>
                      <a:r>
                        <a:rPr lang="id-ID" sz="3600" dirty="0"/>
                        <a:t>Menampilkan Peta</a:t>
                      </a:r>
                      <a:endParaRPr lang="id-ID" sz="3600" dirty="0">
                        <a:latin typeface="Roboto" pitchFamily="2" charset="0"/>
                        <a:ea typeface="Roboto" pitchFamily="2" charset="0"/>
                      </a:endParaRPr>
                    </a:p>
                  </a:txBody>
                  <a:tcPr>
                    <a:solidFill>
                      <a:srgbClr val="5BA2B2">
                        <a:alpha val="25000"/>
                      </a:srgbClr>
                    </a:solidFill>
                  </a:tcPr>
                </a:tc>
                <a:extLst>
                  <a:ext uri="{0D108BD9-81ED-4DB2-BD59-A6C34878D82A}">
                    <a16:rowId xmlns:a16="http://schemas.microsoft.com/office/drawing/2014/main" val="1146530986"/>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a:txBody>
                    <a:bodyPr/>
                    <a:lstStyle/>
                    <a:p>
                      <a:r>
                        <a:rPr lang="id-ID" sz="3600" dirty="0"/>
                        <a:t>Memilih Fitur</a:t>
                      </a:r>
                      <a:endParaRPr lang="id-ID" sz="3600" dirty="0">
                        <a:latin typeface="Roboto" pitchFamily="2" charset="0"/>
                        <a:ea typeface="Roboto" pitchFamily="2" charset="0"/>
                      </a:endParaRPr>
                    </a:p>
                  </a:txBody>
                  <a:tcPr/>
                </a:tc>
                <a:extLst>
                  <a:ext uri="{0D108BD9-81ED-4DB2-BD59-A6C34878D82A}">
                    <a16:rowId xmlns:a16="http://schemas.microsoft.com/office/drawing/2014/main" val="1172338613"/>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a:txBody>
                    <a:bodyPr/>
                    <a:lstStyle/>
                    <a:p>
                      <a:pPr marL="0" marR="0" lvl="0" indent="0" algn="l" defTabSz="1828754" rtl="0" eaLnBrk="1" fontAlgn="auto" latinLnBrk="0" hangingPunct="1">
                        <a:lnSpc>
                          <a:spcPct val="100000"/>
                        </a:lnSpc>
                        <a:spcBef>
                          <a:spcPts val="0"/>
                        </a:spcBef>
                        <a:spcAft>
                          <a:spcPts val="0"/>
                        </a:spcAft>
                        <a:buClrTx/>
                        <a:buSzTx/>
                        <a:buFontTx/>
                        <a:buNone/>
                        <a:tabLst/>
                        <a:defRPr/>
                      </a:pPr>
                      <a:r>
                        <a:rPr lang="id-ID" sz="3600" dirty="0"/>
                        <a:t>Membuat dan Memonitor </a:t>
                      </a:r>
                      <a:r>
                        <a:rPr lang="id-ID" sz="3600" dirty="0" err="1"/>
                        <a:t>Geofence</a:t>
                      </a:r>
                      <a:endParaRPr lang="id-ID" sz="3600" dirty="0">
                        <a:latin typeface="Roboto" pitchFamily="2" charset="0"/>
                        <a:ea typeface="Roboto" pitchFamily="2" charset="0"/>
                      </a:endParaRPr>
                    </a:p>
                  </a:txBody>
                  <a:tcPr>
                    <a:solidFill>
                      <a:srgbClr val="5BA2B2">
                        <a:alpha val="25000"/>
                      </a:srgbClr>
                    </a:solidFill>
                  </a:tcPr>
                </a:tc>
                <a:extLst>
                  <a:ext uri="{0D108BD9-81ED-4DB2-BD59-A6C34878D82A}">
                    <a16:rowId xmlns:a16="http://schemas.microsoft.com/office/drawing/2014/main" val="3692134894"/>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a:txBody>
                    <a:bodyPr/>
                    <a:lstStyle/>
                    <a:p>
                      <a:pPr marL="0" marR="0" lvl="0" indent="0" algn="l" defTabSz="1828754" rtl="0" eaLnBrk="1" fontAlgn="auto" latinLnBrk="0" hangingPunct="1">
                        <a:lnSpc>
                          <a:spcPct val="100000"/>
                        </a:lnSpc>
                        <a:spcBef>
                          <a:spcPts val="0"/>
                        </a:spcBef>
                        <a:spcAft>
                          <a:spcPts val="0"/>
                        </a:spcAft>
                        <a:buClrTx/>
                        <a:buSzTx/>
                        <a:buFontTx/>
                        <a:buNone/>
                        <a:tabLst/>
                        <a:defRPr/>
                      </a:pPr>
                      <a:r>
                        <a:rPr lang="id-ID" dirty="0"/>
                        <a:t>Mengaktifkan dan Mematikan Fitur</a:t>
                      </a:r>
                      <a:endParaRPr lang="id-ID" dirty="0">
                        <a:latin typeface="Roboto" pitchFamily="2" charset="0"/>
                        <a:ea typeface="Roboto" pitchFamily="2" charset="0"/>
                      </a:endParaRPr>
                    </a:p>
                  </a:txBody>
                  <a:tcPr/>
                </a:tc>
                <a:extLst>
                  <a:ext uri="{0D108BD9-81ED-4DB2-BD59-A6C34878D82A}">
                    <a16:rowId xmlns:a16="http://schemas.microsoft.com/office/drawing/2014/main" val="3114611183"/>
                  </a:ext>
                </a:extLst>
              </a:tr>
              <a:tr h="370840">
                <a:tc vMerge="1">
                  <a:txBody>
                    <a:bodyPr/>
                    <a:lstStyle/>
                    <a:p>
                      <a:pPr algn="ctr"/>
                      <a:endParaRPr lang="id-ID" sz="3600" dirty="0">
                        <a:latin typeface="Roboto" pitchFamily="2" charset="0"/>
                        <a:ea typeface="Roboto" pitchFamily="2" charset="0"/>
                      </a:endParaRPr>
                    </a:p>
                  </a:txBody>
                  <a:tcPr/>
                </a:tc>
                <a:tc vMerge="1">
                  <a:txBody>
                    <a:bodyPr/>
                    <a:lstStyle/>
                    <a:p>
                      <a:endParaRPr lang="id-ID" sz="3600" dirty="0">
                        <a:latin typeface="Roboto" pitchFamily="2" charset="0"/>
                        <a:ea typeface="Roboto" pitchFamily="2" charset="0"/>
                      </a:endParaRPr>
                    </a:p>
                  </a:txBody>
                  <a:tcPr/>
                </a:tc>
                <a:tc>
                  <a:txBody>
                    <a:bodyPr/>
                    <a:lstStyle/>
                    <a:p>
                      <a:r>
                        <a:rPr lang="id-ID" sz="3600" dirty="0"/>
                        <a:t>Menghapus Lokasi</a:t>
                      </a:r>
                      <a:endParaRPr lang="id-ID" sz="3600" dirty="0">
                        <a:latin typeface="Roboto" pitchFamily="2" charset="0"/>
                        <a:ea typeface="Roboto" pitchFamily="2" charset="0"/>
                      </a:endParaRPr>
                    </a:p>
                  </a:txBody>
                  <a:tcPr>
                    <a:solidFill>
                      <a:srgbClr val="5BA2B2">
                        <a:alpha val="25000"/>
                      </a:srgbClr>
                    </a:solidFill>
                  </a:tcPr>
                </a:tc>
                <a:tc>
                  <a:txBody>
                    <a:bodyPr/>
                    <a:lstStyle/>
                    <a:p>
                      <a:r>
                        <a:rPr lang="id-ID" sz="3600" dirty="0"/>
                        <a:t>Menghapus </a:t>
                      </a:r>
                      <a:r>
                        <a:rPr lang="id-ID" sz="3600" dirty="0" err="1"/>
                        <a:t>Geofence</a:t>
                      </a:r>
                      <a:endParaRPr lang="id-ID" sz="3600" dirty="0">
                        <a:latin typeface="Roboto" pitchFamily="2" charset="0"/>
                        <a:ea typeface="Roboto" pitchFamily="2" charset="0"/>
                      </a:endParaRPr>
                    </a:p>
                  </a:txBody>
                  <a:tcPr>
                    <a:solidFill>
                      <a:srgbClr val="5BA2B2">
                        <a:alpha val="25000"/>
                      </a:srgbClr>
                    </a:solidFill>
                  </a:tcPr>
                </a:tc>
                <a:extLst>
                  <a:ext uri="{0D108BD9-81ED-4DB2-BD59-A6C34878D82A}">
                    <a16:rowId xmlns:a16="http://schemas.microsoft.com/office/drawing/2014/main" val="990837664"/>
                  </a:ext>
                </a:extLst>
              </a:tr>
            </a:tbl>
          </a:graphicData>
        </a:graphic>
      </p:graphicFrame>
      <p:sp>
        <p:nvSpPr>
          <p:cNvPr id="18" name="Oval 17">
            <a:extLst>
              <a:ext uri="{FF2B5EF4-FFF2-40B4-BE49-F238E27FC236}">
                <a16:creationId xmlns:a16="http://schemas.microsoft.com/office/drawing/2014/main" id="{AC4B9734-BC9E-47BC-9004-E8467DC31FFC}"/>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12</a:t>
            </a:r>
          </a:p>
        </p:txBody>
      </p:sp>
    </p:spTree>
    <p:extLst>
      <p:ext uri="{BB962C8B-B14F-4D97-AF65-F5344CB8AC3E}">
        <p14:creationId xmlns:p14="http://schemas.microsoft.com/office/powerpoint/2010/main" val="97671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005B51-9002-4E4A-B057-DE89CFA1114B}"/>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A194A6B1-E8CF-41FE-89E6-F388B10089F7}"/>
                </a:ext>
              </a:extLst>
            </p:cNvPr>
            <p:cNvSpPr/>
            <p:nvPr/>
          </p:nvSpPr>
          <p:spPr>
            <a:xfrm>
              <a:off x="9504600" y="7478"/>
              <a:ext cx="53748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C746751C-BC65-46B2-81AC-477A4E4143C8}"/>
                </a:ext>
              </a:extLst>
            </p:cNvPr>
            <p:cNvSpPr/>
            <p:nvPr/>
          </p:nvSpPr>
          <p:spPr>
            <a:xfrm>
              <a:off x="9504600" y="1991"/>
              <a:ext cx="53748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69D20AB6-5216-4C96-B87F-62DA81ED5217}"/>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EEB6DAC6-E39C-4ABB-9B67-5BAB222B16BF}"/>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DF954A51-93FF-4BA6-A8E0-4B49563D20FD}"/>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9F8F3B02-61D8-486B-926D-1A129BCDBAD3}"/>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9" name="TextBox 18">
            <a:extLst>
              <a:ext uri="{FF2B5EF4-FFF2-40B4-BE49-F238E27FC236}">
                <a16:creationId xmlns:a16="http://schemas.microsoft.com/office/drawing/2014/main" id="{57F181DC-D8AD-45AE-B81B-EDC2D261809B}"/>
              </a:ext>
            </a:extLst>
          </p:cNvPr>
          <p:cNvSpPr txBox="1"/>
          <p:nvPr/>
        </p:nvSpPr>
        <p:spPr>
          <a:xfrm>
            <a:off x="1300272" y="2174205"/>
            <a:ext cx="8872427"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Perancangan Sistem</a:t>
            </a:r>
          </a:p>
        </p:txBody>
      </p:sp>
      <p:sp>
        <p:nvSpPr>
          <p:cNvPr id="18" name="Oval 17">
            <a:extLst>
              <a:ext uri="{FF2B5EF4-FFF2-40B4-BE49-F238E27FC236}">
                <a16:creationId xmlns:a16="http://schemas.microsoft.com/office/drawing/2014/main" id="{AC4B9734-BC9E-47BC-9004-E8467DC31FFC}"/>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13</a:t>
            </a:r>
          </a:p>
        </p:txBody>
      </p:sp>
      <p:pic>
        <p:nvPicPr>
          <p:cNvPr id="4" name="Picture 3">
            <a:extLst>
              <a:ext uri="{FF2B5EF4-FFF2-40B4-BE49-F238E27FC236}">
                <a16:creationId xmlns:a16="http://schemas.microsoft.com/office/drawing/2014/main" id="{2DDC0140-BCB3-4DC3-BC46-7B6E3A2DF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0548" y="3537501"/>
            <a:ext cx="14622904" cy="9711051"/>
          </a:xfrm>
          <a:prstGeom prst="rect">
            <a:avLst/>
          </a:prstGeom>
        </p:spPr>
      </p:pic>
      <p:sp>
        <p:nvSpPr>
          <p:cNvPr id="3" name="TextBox 2">
            <a:extLst>
              <a:ext uri="{FF2B5EF4-FFF2-40B4-BE49-F238E27FC236}">
                <a16:creationId xmlns:a16="http://schemas.microsoft.com/office/drawing/2014/main" id="{FE140F11-3550-4AA8-83B7-FF7277C0F244}"/>
              </a:ext>
            </a:extLst>
          </p:cNvPr>
          <p:cNvSpPr txBox="1"/>
          <p:nvPr/>
        </p:nvSpPr>
        <p:spPr>
          <a:xfrm>
            <a:off x="1300272" y="12184500"/>
            <a:ext cx="5069016" cy="830997"/>
          </a:xfrm>
          <a:prstGeom prst="rect">
            <a:avLst/>
          </a:prstGeom>
          <a:noFill/>
        </p:spPr>
        <p:txBody>
          <a:bodyPr wrap="none" rtlCol="0">
            <a:spAutoFit/>
          </a:bodyPr>
          <a:lstStyle/>
          <a:p>
            <a:r>
              <a:rPr lang="id-ID" sz="4800" i="1" dirty="0">
                <a:solidFill>
                  <a:schemeClr val="bg1">
                    <a:lumMod val="50000"/>
                  </a:schemeClr>
                </a:solidFill>
                <a:latin typeface="Roboto Light" panose="02000000000000000000" pitchFamily="2" charset="0"/>
                <a:ea typeface="Roboto Light" panose="02000000000000000000" pitchFamily="2" charset="0"/>
              </a:rPr>
              <a:t>Use </a:t>
            </a:r>
            <a:r>
              <a:rPr lang="id-ID" sz="4800" i="1" dirty="0" err="1">
                <a:solidFill>
                  <a:schemeClr val="bg1">
                    <a:lumMod val="50000"/>
                  </a:schemeClr>
                </a:solidFill>
                <a:latin typeface="Roboto Light" panose="02000000000000000000" pitchFamily="2" charset="0"/>
                <a:ea typeface="Roboto Light" panose="02000000000000000000" pitchFamily="2" charset="0"/>
              </a:rPr>
              <a:t>Case</a:t>
            </a:r>
            <a:r>
              <a:rPr lang="id-ID" sz="4800" i="1" dirty="0">
                <a:solidFill>
                  <a:schemeClr val="bg1">
                    <a:lumMod val="50000"/>
                  </a:schemeClr>
                </a:solidFill>
                <a:latin typeface="Roboto Light" panose="02000000000000000000" pitchFamily="2" charset="0"/>
                <a:ea typeface="Roboto Light" panose="02000000000000000000" pitchFamily="2" charset="0"/>
              </a:rPr>
              <a:t> Diagram</a:t>
            </a:r>
          </a:p>
        </p:txBody>
      </p:sp>
    </p:spTree>
    <p:extLst>
      <p:ext uri="{BB962C8B-B14F-4D97-AF65-F5344CB8AC3E}">
        <p14:creationId xmlns:p14="http://schemas.microsoft.com/office/powerpoint/2010/main" val="272132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6A9B7D-B33A-440D-A3F9-616094BAE9FD}"/>
              </a:ext>
            </a:extLst>
          </p:cNvPr>
          <p:cNvSpPr/>
          <p:nvPr/>
        </p:nvSpPr>
        <p:spPr>
          <a:xfrm>
            <a:off x="0" y="0"/>
            <a:ext cx="24384000" cy="13716000"/>
          </a:xfrm>
          <a:prstGeom prst="rect">
            <a:avLst/>
          </a:prstGeom>
          <a:solidFill>
            <a:srgbClr val="384849">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itle 1">
            <a:extLst>
              <a:ext uri="{FF2B5EF4-FFF2-40B4-BE49-F238E27FC236}">
                <a16:creationId xmlns:a16="http://schemas.microsoft.com/office/drawing/2014/main" id="{8913D4FC-429F-4874-98A9-FB75CB3466C4}"/>
              </a:ext>
            </a:extLst>
          </p:cNvPr>
          <p:cNvSpPr>
            <a:spLocks noGrp="1"/>
          </p:cNvSpPr>
          <p:nvPr>
            <p:ph type="title"/>
          </p:nvPr>
        </p:nvSpPr>
        <p:spPr>
          <a:xfrm>
            <a:off x="895351" y="5532438"/>
            <a:ext cx="22593300" cy="2651127"/>
          </a:xfrm>
        </p:spPr>
        <p:txBody>
          <a:bodyPr/>
          <a:lstStyle/>
          <a:p>
            <a:pPr algn="ctr"/>
            <a:r>
              <a:rPr lang="id-ID" b="1" dirty="0">
                <a:solidFill>
                  <a:schemeClr val="bg1"/>
                </a:solidFill>
                <a:latin typeface="Roboto" pitchFamily="2" charset="0"/>
                <a:ea typeface="Roboto" pitchFamily="2" charset="0"/>
              </a:rPr>
              <a:t>HASIL DAN PEMBAHASAN</a:t>
            </a:r>
            <a:br>
              <a:rPr lang="id-ID" b="1" dirty="0">
                <a:solidFill>
                  <a:schemeClr val="bg1"/>
                </a:solidFill>
                <a:latin typeface="Roboto" pitchFamily="2" charset="0"/>
                <a:ea typeface="Roboto" pitchFamily="2" charset="0"/>
              </a:rPr>
            </a:br>
            <a:r>
              <a:rPr lang="id-ID" sz="4800" dirty="0">
                <a:solidFill>
                  <a:schemeClr val="bg1"/>
                </a:solidFill>
                <a:latin typeface="Roboto" pitchFamily="2" charset="0"/>
                <a:ea typeface="Roboto" pitchFamily="2" charset="0"/>
              </a:rPr>
              <a:t>ARSITEKTUR APLIKASI – PENGEMBANGAN FITUR – PENGUJIAN</a:t>
            </a:r>
            <a:endParaRPr lang="id-ID"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377103623"/>
      </p:ext>
    </p:extLst>
  </p:cSld>
  <p:clrMapOvr>
    <a:masterClrMapping/>
  </p:clrMapOvr>
  <p:transition spd="slow">
    <p:push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96CB7E-3E4B-4B6C-8CAE-80BAFF1FA438}"/>
              </a:ext>
            </a:extLst>
          </p:cNvPr>
          <p:cNvPicPr>
            <a:picLocks noChangeAspect="1"/>
          </p:cNvPicPr>
          <p:nvPr/>
        </p:nvPicPr>
        <p:blipFill rotWithShape="1">
          <a:blip r:embed="rId3">
            <a:extLst>
              <a:ext uri="{28A0092B-C50C-407E-A947-70E740481C1C}">
                <a14:useLocalDpi xmlns:a14="http://schemas.microsoft.com/office/drawing/2010/main" val="0"/>
              </a:ext>
            </a:extLst>
          </a:blip>
          <a:srcRect t="21875" b="21875"/>
          <a:stretch/>
        </p:blipFill>
        <p:spPr>
          <a:xfrm>
            <a:off x="0" y="0"/>
            <a:ext cx="24384000" cy="9144000"/>
          </a:xfrm>
          <a:prstGeom prst="rect">
            <a:avLst/>
          </a:prstGeom>
        </p:spPr>
      </p:pic>
      <p:sp>
        <p:nvSpPr>
          <p:cNvPr id="8" name="Flowchart: Process 7">
            <a:extLst>
              <a:ext uri="{FF2B5EF4-FFF2-40B4-BE49-F238E27FC236}">
                <a16:creationId xmlns:a16="http://schemas.microsoft.com/office/drawing/2014/main" id="{78018FCE-40B2-4FCE-8C01-AC7B080278C4}"/>
              </a:ext>
            </a:extLst>
          </p:cNvPr>
          <p:cNvSpPr/>
          <p:nvPr/>
        </p:nvSpPr>
        <p:spPr>
          <a:xfrm>
            <a:off x="0" y="0"/>
            <a:ext cx="24384000" cy="9144000"/>
          </a:xfrm>
          <a:prstGeom prst="flowChartProcess">
            <a:avLst/>
          </a:prstGeom>
          <a:solidFill>
            <a:srgbClr val="192121">
              <a:alpha val="75000"/>
            </a:srgb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d-ID"/>
          </a:p>
        </p:txBody>
      </p:sp>
      <p:pic>
        <p:nvPicPr>
          <p:cNvPr id="4" name="Picture 3">
            <a:extLst>
              <a:ext uri="{FF2B5EF4-FFF2-40B4-BE49-F238E27FC236}">
                <a16:creationId xmlns:a16="http://schemas.microsoft.com/office/drawing/2014/main" id="{CA12C9F1-D77D-42E9-85BE-0713139EF570}"/>
              </a:ext>
            </a:extLst>
          </p:cNvPr>
          <p:cNvPicPr>
            <a:picLocks noChangeAspect="1"/>
          </p:cNvPicPr>
          <p:nvPr/>
        </p:nvPicPr>
        <p:blipFill rotWithShape="1">
          <a:blip r:embed="rId4">
            <a:extLst>
              <a:ext uri="{28A0092B-C50C-407E-A947-70E740481C1C}">
                <a14:useLocalDpi xmlns:a14="http://schemas.microsoft.com/office/drawing/2010/main" val="0"/>
              </a:ext>
            </a:extLst>
          </a:blip>
          <a:srcRect l="3611" r="7847" b="4167"/>
          <a:stretch/>
        </p:blipFill>
        <p:spPr>
          <a:xfrm>
            <a:off x="6119813" y="285750"/>
            <a:ext cx="12144375" cy="13144500"/>
          </a:xfrm>
          <a:prstGeom prst="rect">
            <a:avLst/>
          </a:prstGeom>
        </p:spPr>
      </p:pic>
      <p:sp>
        <p:nvSpPr>
          <p:cNvPr id="22" name="TextBox 21">
            <a:extLst>
              <a:ext uri="{FF2B5EF4-FFF2-40B4-BE49-F238E27FC236}">
                <a16:creationId xmlns:a16="http://schemas.microsoft.com/office/drawing/2014/main" id="{6D8EDBA4-1655-4D7D-9E7C-6343F6F79FFE}"/>
              </a:ext>
            </a:extLst>
          </p:cNvPr>
          <p:cNvSpPr txBox="1"/>
          <p:nvPr/>
        </p:nvSpPr>
        <p:spPr>
          <a:xfrm>
            <a:off x="2031346" y="3893702"/>
            <a:ext cx="2497799" cy="738664"/>
          </a:xfrm>
          <a:prstGeom prst="rect">
            <a:avLst/>
          </a:prstGeom>
          <a:noFill/>
        </p:spPr>
        <p:txBody>
          <a:bodyPr wrap="none" rtlCol="0">
            <a:spAutoFit/>
          </a:bodyPr>
          <a:lstStyle/>
          <a:p>
            <a:pPr algn="r"/>
            <a:r>
              <a:rPr lang="id-ID" sz="4200" dirty="0" err="1">
                <a:solidFill>
                  <a:schemeClr val="bg1"/>
                </a:solidFill>
                <a:latin typeface="Roboto" pitchFamily="2" charset="0"/>
                <a:ea typeface="Roboto" pitchFamily="2" charset="0"/>
              </a:rPr>
              <a:t>Bluetooth</a:t>
            </a:r>
            <a:endParaRPr lang="id-ID" sz="4200" dirty="0">
              <a:solidFill>
                <a:schemeClr val="bg1"/>
              </a:solidFill>
              <a:latin typeface="Roboto" pitchFamily="2" charset="0"/>
              <a:ea typeface="Roboto" pitchFamily="2" charset="0"/>
            </a:endParaRPr>
          </a:p>
        </p:txBody>
      </p:sp>
      <p:sp>
        <p:nvSpPr>
          <p:cNvPr id="23" name="TextBox 22">
            <a:extLst>
              <a:ext uri="{FF2B5EF4-FFF2-40B4-BE49-F238E27FC236}">
                <a16:creationId xmlns:a16="http://schemas.microsoft.com/office/drawing/2014/main" id="{3538A972-16E7-4E39-825B-16B56117FA0F}"/>
              </a:ext>
            </a:extLst>
          </p:cNvPr>
          <p:cNvSpPr txBox="1"/>
          <p:nvPr/>
        </p:nvSpPr>
        <p:spPr>
          <a:xfrm>
            <a:off x="3156654" y="6756827"/>
            <a:ext cx="1372491" cy="738664"/>
          </a:xfrm>
          <a:prstGeom prst="rect">
            <a:avLst/>
          </a:prstGeom>
          <a:noFill/>
        </p:spPr>
        <p:txBody>
          <a:bodyPr wrap="none" rtlCol="0">
            <a:spAutoFit/>
          </a:bodyPr>
          <a:lstStyle/>
          <a:p>
            <a:pPr algn="r"/>
            <a:r>
              <a:rPr lang="id-ID" sz="4200" dirty="0" err="1">
                <a:solidFill>
                  <a:schemeClr val="bg1"/>
                </a:solidFill>
                <a:latin typeface="Roboto" pitchFamily="2" charset="0"/>
                <a:ea typeface="Roboto" pitchFamily="2" charset="0"/>
              </a:rPr>
              <a:t>Wi-Fi</a:t>
            </a:r>
            <a:endParaRPr lang="id-ID" sz="4200" dirty="0">
              <a:solidFill>
                <a:schemeClr val="bg1"/>
              </a:solidFill>
              <a:latin typeface="Roboto" pitchFamily="2" charset="0"/>
              <a:ea typeface="Roboto" pitchFamily="2" charset="0"/>
            </a:endParaRPr>
          </a:p>
        </p:txBody>
      </p:sp>
      <p:sp>
        <p:nvSpPr>
          <p:cNvPr id="24" name="TextBox 23">
            <a:extLst>
              <a:ext uri="{FF2B5EF4-FFF2-40B4-BE49-F238E27FC236}">
                <a16:creationId xmlns:a16="http://schemas.microsoft.com/office/drawing/2014/main" id="{01A75E66-AEFB-4E5B-B200-083C0BE559D8}"/>
              </a:ext>
            </a:extLst>
          </p:cNvPr>
          <p:cNvSpPr txBox="1"/>
          <p:nvPr/>
        </p:nvSpPr>
        <p:spPr>
          <a:xfrm>
            <a:off x="19770000" y="3893702"/>
            <a:ext cx="1524776" cy="738664"/>
          </a:xfrm>
          <a:prstGeom prst="rect">
            <a:avLst/>
          </a:prstGeom>
          <a:noFill/>
        </p:spPr>
        <p:txBody>
          <a:bodyPr wrap="none" rtlCol="0">
            <a:spAutoFit/>
          </a:bodyPr>
          <a:lstStyle/>
          <a:p>
            <a:r>
              <a:rPr lang="id-ID" sz="4200" dirty="0" err="1">
                <a:solidFill>
                  <a:schemeClr val="bg1"/>
                </a:solidFill>
                <a:latin typeface="Roboto" pitchFamily="2" charset="0"/>
                <a:ea typeface="Roboto" pitchFamily="2" charset="0"/>
              </a:rPr>
              <a:t>Silent</a:t>
            </a:r>
            <a:endParaRPr lang="id-ID" sz="4200" dirty="0">
              <a:solidFill>
                <a:schemeClr val="bg1"/>
              </a:solidFill>
              <a:latin typeface="Roboto" pitchFamily="2" charset="0"/>
              <a:ea typeface="Roboto" pitchFamily="2" charset="0"/>
            </a:endParaRPr>
          </a:p>
        </p:txBody>
      </p:sp>
      <p:sp>
        <p:nvSpPr>
          <p:cNvPr id="25" name="TextBox 24">
            <a:extLst>
              <a:ext uri="{FF2B5EF4-FFF2-40B4-BE49-F238E27FC236}">
                <a16:creationId xmlns:a16="http://schemas.microsoft.com/office/drawing/2014/main" id="{910F2B3D-CE8F-4A5D-A937-7FD40A90293E}"/>
              </a:ext>
            </a:extLst>
          </p:cNvPr>
          <p:cNvSpPr txBox="1"/>
          <p:nvPr/>
        </p:nvSpPr>
        <p:spPr>
          <a:xfrm>
            <a:off x="19770000" y="6756827"/>
            <a:ext cx="3700052" cy="738664"/>
          </a:xfrm>
          <a:prstGeom prst="rect">
            <a:avLst/>
          </a:prstGeom>
          <a:noFill/>
        </p:spPr>
        <p:txBody>
          <a:bodyPr wrap="none" rtlCol="0">
            <a:spAutoFit/>
          </a:bodyPr>
          <a:lstStyle/>
          <a:p>
            <a:r>
              <a:rPr lang="id-ID" sz="4200" dirty="0">
                <a:solidFill>
                  <a:schemeClr val="bg1"/>
                </a:solidFill>
                <a:latin typeface="Roboto" pitchFamily="2" charset="0"/>
                <a:ea typeface="Roboto" pitchFamily="2" charset="0"/>
              </a:rPr>
              <a:t>Do Not </a:t>
            </a:r>
            <a:r>
              <a:rPr lang="id-ID" sz="4200" dirty="0" err="1">
                <a:solidFill>
                  <a:schemeClr val="bg1"/>
                </a:solidFill>
                <a:latin typeface="Roboto" pitchFamily="2" charset="0"/>
                <a:ea typeface="Roboto" pitchFamily="2" charset="0"/>
              </a:rPr>
              <a:t>Disturb</a:t>
            </a:r>
            <a:endParaRPr lang="id-ID" sz="4200" dirty="0">
              <a:solidFill>
                <a:schemeClr val="bg1"/>
              </a:solidFill>
              <a:latin typeface="Roboto" pitchFamily="2" charset="0"/>
              <a:ea typeface="Roboto" pitchFamily="2" charset="0"/>
            </a:endParaRPr>
          </a:p>
        </p:txBody>
      </p:sp>
      <p:grpSp>
        <p:nvGrpSpPr>
          <p:cNvPr id="2" name="Group 1">
            <a:extLst>
              <a:ext uri="{FF2B5EF4-FFF2-40B4-BE49-F238E27FC236}">
                <a16:creationId xmlns:a16="http://schemas.microsoft.com/office/drawing/2014/main" id="{78EAE384-B66D-491F-8871-CF4F877E54AD}"/>
              </a:ext>
            </a:extLst>
          </p:cNvPr>
          <p:cNvGrpSpPr/>
          <p:nvPr/>
        </p:nvGrpSpPr>
        <p:grpSpPr>
          <a:xfrm>
            <a:off x="5023689" y="3589200"/>
            <a:ext cx="1440000" cy="1440000"/>
            <a:chOff x="5023689" y="3589200"/>
            <a:chExt cx="1440000" cy="1440000"/>
          </a:xfrm>
        </p:grpSpPr>
        <p:sp>
          <p:nvSpPr>
            <p:cNvPr id="11" name="Oval 10">
              <a:extLst>
                <a:ext uri="{FF2B5EF4-FFF2-40B4-BE49-F238E27FC236}">
                  <a16:creationId xmlns:a16="http://schemas.microsoft.com/office/drawing/2014/main" id="{FD180787-99C2-40EE-8891-A6588539953C}"/>
                </a:ext>
              </a:extLst>
            </p:cNvPr>
            <p:cNvSpPr/>
            <p:nvPr/>
          </p:nvSpPr>
          <p:spPr>
            <a:xfrm>
              <a:off x="5023689" y="3589200"/>
              <a:ext cx="1440000" cy="1440000"/>
            </a:xfrm>
            <a:prstGeom prst="ellipse">
              <a:avLst/>
            </a:prstGeom>
            <a:solidFill>
              <a:srgbClr val="607D8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7" name="Picture 26">
              <a:extLst>
                <a:ext uri="{FF2B5EF4-FFF2-40B4-BE49-F238E27FC236}">
                  <a16:creationId xmlns:a16="http://schemas.microsoft.com/office/drawing/2014/main" id="{2A8A2015-90C8-435E-8F68-1135897AA7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3689" y="3949200"/>
              <a:ext cx="720000" cy="720000"/>
            </a:xfrm>
            <a:prstGeom prst="rect">
              <a:avLst/>
            </a:prstGeom>
          </p:spPr>
        </p:pic>
      </p:grpSp>
      <p:grpSp>
        <p:nvGrpSpPr>
          <p:cNvPr id="3" name="Group 2">
            <a:extLst>
              <a:ext uri="{FF2B5EF4-FFF2-40B4-BE49-F238E27FC236}">
                <a16:creationId xmlns:a16="http://schemas.microsoft.com/office/drawing/2014/main" id="{A444724F-5D91-4D12-AABE-19C75DCA093D}"/>
              </a:ext>
            </a:extLst>
          </p:cNvPr>
          <p:cNvGrpSpPr/>
          <p:nvPr/>
        </p:nvGrpSpPr>
        <p:grpSpPr>
          <a:xfrm>
            <a:off x="5023689" y="6452325"/>
            <a:ext cx="1440000" cy="1440000"/>
            <a:chOff x="5023689" y="6452325"/>
            <a:chExt cx="1440000" cy="1440000"/>
          </a:xfrm>
        </p:grpSpPr>
        <p:sp>
          <p:nvSpPr>
            <p:cNvPr id="19" name="Oval 18">
              <a:extLst>
                <a:ext uri="{FF2B5EF4-FFF2-40B4-BE49-F238E27FC236}">
                  <a16:creationId xmlns:a16="http://schemas.microsoft.com/office/drawing/2014/main" id="{547DE47A-8F7B-4A28-8593-EECED8059686}"/>
                </a:ext>
              </a:extLst>
            </p:cNvPr>
            <p:cNvSpPr/>
            <p:nvPr/>
          </p:nvSpPr>
          <p:spPr>
            <a:xfrm>
              <a:off x="5023689" y="6452325"/>
              <a:ext cx="1440000" cy="1440000"/>
            </a:xfrm>
            <a:prstGeom prst="ellipse">
              <a:avLst/>
            </a:prstGeom>
            <a:solidFill>
              <a:srgbClr val="607D8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29" name="Picture 28">
              <a:extLst>
                <a:ext uri="{FF2B5EF4-FFF2-40B4-BE49-F238E27FC236}">
                  <a16:creationId xmlns:a16="http://schemas.microsoft.com/office/drawing/2014/main" id="{8182F788-5EBD-4A74-A68D-58523293AD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83689" y="6812325"/>
              <a:ext cx="720000" cy="720000"/>
            </a:xfrm>
            <a:prstGeom prst="rect">
              <a:avLst/>
            </a:prstGeom>
          </p:spPr>
        </p:pic>
      </p:grpSp>
      <p:grpSp>
        <p:nvGrpSpPr>
          <p:cNvPr id="6" name="Group 5">
            <a:extLst>
              <a:ext uri="{FF2B5EF4-FFF2-40B4-BE49-F238E27FC236}">
                <a16:creationId xmlns:a16="http://schemas.microsoft.com/office/drawing/2014/main" id="{06D87C0E-3797-41D5-AF4E-CA9119884E29}"/>
              </a:ext>
            </a:extLst>
          </p:cNvPr>
          <p:cNvGrpSpPr/>
          <p:nvPr/>
        </p:nvGrpSpPr>
        <p:grpSpPr>
          <a:xfrm>
            <a:off x="17920312" y="6452325"/>
            <a:ext cx="1440000" cy="1440000"/>
            <a:chOff x="17920312" y="6452325"/>
            <a:chExt cx="1440000" cy="1440000"/>
          </a:xfrm>
        </p:grpSpPr>
        <p:sp>
          <p:nvSpPr>
            <p:cNvPr id="21" name="Oval 20">
              <a:extLst>
                <a:ext uri="{FF2B5EF4-FFF2-40B4-BE49-F238E27FC236}">
                  <a16:creationId xmlns:a16="http://schemas.microsoft.com/office/drawing/2014/main" id="{0CD91D41-15D0-4C6D-83FB-629464BEAE86}"/>
                </a:ext>
              </a:extLst>
            </p:cNvPr>
            <p:cNvSpPr/>
            <p:nvPr/>
          </p:nvSpPr>
          <p:spPr>
            <a:xfrm>
              <a:off x="17920312" y="6452325"/>
              <a:ext cx="1440000" cy="1440000"/>
            </a:xfrm>
            <a:prstGeom prst="ellipse">
              <a:avLst/>
            </a:prstGeom>
            <a:solidFill>
              <a:srgbClr val="607D8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1" name="Picture 30">
              <a:extLst>
                <a:ext uri="{FF2B5EF4-FFF2-40B4-BE49-F238E27FC236}">
                  <a16:creationId xmlns:a16="http://schemas.microsoft.com/office/drawing/2014/main" id="{DB7E7C67-DBB3-418E-9603-535205E5D0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80312" y="6812325"/>
              <a:ext cx="720000" cy="720000"/>
            </a:xfrm>
            <a:prstGeom prst="rect">
              <a:avLst/>
            </a:prstGeom>
          </p:spPr>
        </p:pic>
      </p:grpSp>
      <p:grpSp>
        <p:nvGrpSpPr>
          <p:cNvPr id="5" name="Group 4">
            <a:extLst>
              <a:ext uri="{FF2B5EF4-FFF2-40B4-BE49-F238E27FC236}">
                <a16:creationId xmlns:a16="http://schemas.microsoft.com/office/drawing/2014/main" id="{37CABFA3-E9D0-4B22-926B-1E7EB302BB7A}"/>
              </a:ext>
            </a:extLst>
          </p:cNvPr>
          <p:cNvGrpSpPr/>
          <p:nvPr/>
        </p:nvGrpSpPr>
        <p:grpSpPr>
          <a:xfrm>
            <a:off x="17920312" y="3589200"/>
            <a:ext cx="1440000" cy="1440000"/>
            <a:chOff x="17920312" y="3589200"/>
            <a:chExt cx="1440000" cy="1440000"/>
          </a:xfrm>
        </p:grpSpPr>
        <p:sp>
          <p:nvSpPr>
            <p:cNvPr id="20" name="Oval 19">
              <a:extLst>
                <a:ext uri="{FF2B5EF4-FFF2-40B4-BE49-F238E27FC236}">
                  <a16:creationId xmlns:a16="http://schemas.microsoft.com/office/drawing/2014/main" id="{E55BB9F1-EC2A-4C87-9DBB-5A6B70219482}"/>
                </a:ext>
              </a:extLst>
            </p:cNvPr>
            <p:cNvSpPr/>
            <p:nvPr/>
          </p:nvSpPr>
          <p:spPr>
            <a:xfrm>
              <a:off x="17920312" y="3589200"/>
              <a:ext cx="1440000" cy="1440000"/>
            </a:xfrm>
            <a:prstGeom prst="ellipse">
              <a:avLst/>
            </a:prstGeom>
            <a:solidFill>
              <a:srgbClr val="607D8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33" name="Picture 32">
              <a:extLst>
                <a:ext uri="{FF2B5EF4-FFF2-40B4-BE49-F238E27FC236}">
                  <a16:creationId xmlns:a16="http://schemas.microsoft.com/office/drawing/2014/main" id="{C9B987C8-D9C7-4EF3-B103-654862F08F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80312" y="3949200"/>
              <a:ext cx="720000" cy="720000"/>
            </a:xfrm>
            <a:prstGeom prst="rect">
              <a:avLst/>
            </a:prstGeom>
          </p:spPr>
        </p:pic>
      </p:grpSp>
      <p:sp>
        <p:nvSpPr>
          <p:cNvPr id="34" name="TextBox 33">
            <a:extLst>
              <a:ext uri="{FF2B5EF4-FFF2-40B4-BE49-F238E27FC236}">
                <a16:creationId xmlns:a16="http://schemas.microsoft.com/office/drawing/2014/main" id="{FD40352C-551A-4DD0-B177-08A0F6123BC9}"/>
              </a:ext>
            </a:extLst>
          </p:cNvPr>
          <p:cNvSpPr txBox="1"/>
          <p:nvPr/>
        </p:nvSpPr>
        <p:spPr>
          <a:xfrm>
            <a:off x="3156654" y="10016786"/>
            <a:ext cx="3036409" cy="738664"/>
          </a:xfrm>
          <a:prstGeom prst="rect">
            <a:avLst/>
          </a:prstGeom>
          <a:noFill/>
        </p:spPr>
        <p:txBody>
          <a:bodyPr wrap="none" rtlCol="0">
            <a:spAutoFit/>
          </a:bodyPr>
          <a:lstStyle/>
          <a:p>
            <a:pPr algn="r"/>
            <a:r>
              <a:rPr lang="id-ID" sz="4200" dirty="0" err="1">
                <a:solidFill>
                  <a:srgbClr val="607D8B"/>
                </a:solidFill>
                <a:latin typeface="Roboto" pitchFamily="2" charset="0"/>
                <a:ea typeface="Roboto" pitchFamily="2" charset="0"/>
              </a:rPr>
              <a:t>Events</a:t>
            </a:r>
            <a:r>
              <a:rPr lang="id-ID" sz="4200" dirty="0">
                <a:solidFill>
                  <a:srgbClr val="607D8B"/>
                </a:solidFill>
                <a:latin typeface="Roboto" pitchFamily="2" charset="0"/>
                <a:ea typeface="Roboto" pitchFamily="2" charset="0"/>
              </a:rPr>
              <a:t> Data</a:t>
            </a:r>
          </a:p>
        </p:txBody>
      </p:sp>
      <p:sp>
        <p:nvSpPr>
          <p:cNvPr id="35" name="TextBox 34">
            <a:extLst>
              <a:ext uri="{FF2B5EF4-FFF2-40B4-BE49-F238E27FC236}">
                <a16:creationId xmlns:a16="http://schemas.microsoft.com/office/drawing/2014/main" id="{79A71202-671D-4F6A-A280-2D5CD466EF4F}"/>
              </a:ext>
            </a:extLst>
          </p:cNvPr>
          <p:cNvSpPr txBox="1"/>
          <p:nvPr/>
        </p:nvSpPr>
        <p:spPr>
          <a:xfrm>
            <a:off x="485775" y="10889572"/>
            <a:ext cx="5707288" cy="1754326"/>
          </a:xfrm>
          <a:prstGeom prst="rect">
            <a:avLst/>
          </a:prstGeom>
          <a:noFill/>
        </p:spPr>
        <p:txBody>
          <a:bodyPr wrap="square" rtlCol="0">
            <a:spAutoFit/>
          </a:bodyPr>
          <a:lstStyle/>
          <a:p>
            <a:pPr algn="r"/>
            <a:r>
              <a:rPr lang="id-ID" sz="3600" dirty="0" err="1">
                <a:solidFill>
                  <a:srgbClr val="607D8B"/>
                </a:solidFill>
                <a:latin typeface="Roboto Light" panose="02000000000000000000" pitchFamily="2" charset="0"/>
                <a:ea typeface="Roboto Light" panose="02000000000000000000" pitchFamily="2" charset="0"/>
              </a:rPr>
              <a:t>Today’s</a:t>
            </a:r>
            <a:r>
              <a:rPr lang="id-ID" sz="3600" dirty="0">
                <a:solidFill>
                  <a:srgbClr val="607D8B"/>
                </a:solidFill>
                <a:latin typeface="Roboto Light" panose="02000000000000000000" pitchFamily="2" charset="0"/>
                <a:ea typeface="Roboto Light" panose="02000000000000000000" pitchFamily="2" charset="0"/>
              </a:rPr>
              <a:t> Event </a:t>
            </a:r>
            <a:r>
              <a:rPr lang="id-ID" sz="3600" dirty="0" err="1">
                <a:solidFill>
                  <a:srgbClr val="607D8B"/>
                </a:solidFill>
                <a:latin typeface="Roboto Light" panose="02000000000000000000" pitchFamily="2" charset="0"/>
                <a:ea typeface="Roboto Light" panose="02000000000000000000" pitchFamily="2" charset="0"/>
              </a:rPr>
              <a:t>from</a:t>
            </a:r>
            <a:r>
              <a:rPr lang="id-ID" sz="3600" dirty="0">
                <a:solidFill>
                  <a:srgbClr val="607D8B"/>
                </a:solidFill>
                <a:latin typeface="Roboto Light" panose="02000000000000000000" pitchFamily="2" charset="0"/>
                <a:ea typeface="Roboto Light" panose="02000000000000000000" pitchFamily="2" charset="0"/>
              </a:rPr>
              <a:t> Google </a:t>
            </a:r>
            <a:r>
              <a:rPr lang="id-ID" sz="3600" dirty="0" err="1">
                <a:solidFill>
                  <a:srgbClr val="607D8B"/>
                </a:solidFill>
                <a:latin typeface="Roboto Light" panose="02000000000000000000" pitchFamily="2" charset="0"/>
                <a:ea typeface="Roboto Light" panose="02000000000000000000" pitchFamily="2" charset="0"/>
              </a:rPr>
              <a:t>Calendar</a:t>
            </a:r>
            <a:r>
              <a:rPr lang="id-ID" sz="3600" dirty="0">
                <a:solidFill>
                  <a:srgbClr val="607D8B"/>
                </a:solidFill>
                <a:latin typeface="Roboto Light" panose="02000000000000000000" pitchFamily="2" charset="0"/>
                <a:ea typeface="Roboto Light" panose="02000000000000000000" pitchFamily="2" charset="0"/>
              </a:rPr>
              <a:t> </a:t>
            </a:r>
            <a:r>
              <a:rPr lang="id-ID" sz="3600" dirty="0" err="1">
                <a:solidFill>
                  <a:srgbClr val="607D8B"/>
                </a:solidFill>
                <a:latin typeface="Roboto Light" panose="02000000000000000000" pitchFamily="2" charset="0"/>
                <a:ea typeface="Roboto Light" panose="02000000000000000000" pitchFamily="2" charset="0"/>
              </a:rPr>
              <a:t>or</a:t>
            </a:r>
            <a:r>
              <a:rPr lang="id-ID" sz="3600" dirty="0">
                <a:solidFill>
                  <a:srgbClr val="607D8B"/>
                </a:solidFill>
                <a:latin typeface="Roboto Light" panose="02000000000000000000" pitchFamily="2" charset="0"/>
                <a:ea typeface="Roboto Light" panose="02000000000000000000" pitchFamily="2" charset="0"/>
              </a:rPr>
              <a:t> Android </a:t>
            </a:r>
            <a:r>
              <a:rPr lang="id-ID" sz="3600" dirty="0" err="1">
                <a:solidFill>
                  <a:srgbClr val="607D8B"/>
                </a:solidFill>
                <a:latin typeface="Roboto Light" panose="02000000000000000000" pitchFamily="2" charset="0"/>
                <a:ea typeface="Roboto Light" panose="02000000000000000000" pitchFamily="2" charset="0"/>
              </a:rPr>
              <a:t>Calendar</a:t>
            </a:r>
            <a:endParaRPr lang="id-ID" sz="3600" dirty="0">
              <a:solidFill>
                <a:srgbClr val="607D8B"/>
              </a:solidFill>
              <a:latin typeface="Roboto Light" panose="02000000000000000000" pitchFamily="2" charset="0"/>
              <a:ea typeface="Roboto Light" panose="02000000000000000000" pitchFamily="2" charset="0"/>
            </a:endParaRPr>
          </a:p>
        </p:txBody>
      </p:sp>
      <p:sp>
        <p:nvSpPr>
          <p:cNvPr id="36" name="TextBox 35">
            <a:extLst>
              <a:ext uri="{FF2B5EF4-FFF2-40B4-BE49-F238E27FC236}">
                <a16:creationId xmlns:a16="http://schemas.microsoft.com/office/drawing/2014/main" id="{28514D56-0078-47C3-BC3F-24976707CB90}"/>
              </a:ext>
            </a:extLst>
          </p:cNvPr>
          <p:cNvSpPr txBox="1"/>
          <p:nvPr/>
        </p:nvSpPr>
        <p:spPr>
          <a:xfrm>
            <a:off x="18280312" y="10016786"/>
            <a:ext cx="3518912" cy="738664"/>
          </a:xfrm>
          <a:prstGeom prst="rect">
            <a:avLst/>
          </a:prstGeom>
          <a:noFill/>
        </p:spPr>
        <p:txBody>
          <a:bodyPr wrap="none" rtlCol="0">
            <a:spAutoFit/>
          </a:bodyPr>
          <a:lstStyle/>
          <a:p>
            <a:r>
              <a:rPr lang="id-ID" sz="4200" dirty="0" err="1">
                <a:solidFill>
                  <a:srgbClr val="607D8B"/>
                </a:solidFill>
                <a:latin typeface="Roboto" pitchFamily="2" charset="0"/>
                <a:ea typeface="Roboto" pitchFamily="2" charset="0"/>
              </a:rPr>
              <a:t>Location</a:t>
            </a:r>
            <a:r>
              <a:rPr lang="id-ID" sz="4200" dirty="0">
                <a:solidFill>
                  <a:srgbClr val="607D8B"/>
                </a:solidFill>
                <a:latin typeface="Roboto" pitchFamily="2" charset="0"/>
                <a:ea typeface="Roboto" pitchFamily="2" charset="0"/>
              </a:rPr>
              <a:t> Data</a:t>
            </a:r>
          </a:p>
        </p:txBody>
      </p:sp>
      <p:sp>
        <p:nvSpPr>
          <p:cNvPr id="37" name="TextBox 36">
            <a:extLst>
              <a:ext uri="{FF2B5EF4-FFF2-40B4-BE49-F238E27FC236}">
                <a16:creationId xmlns:a16="http://schemas.microsoft.com/office/drawing/2014/main" id="{7FA03B48-1548-4BBD-B046-A37DF3F401FF}"/>
              </a:ext>
            </a:extLst>
          </p:cNvPr>
          <p:cNvSpPr txBox="1"/>
          <p:nvPr/>
        </p:nvSpPr>
        <p:spPr>
          <a:xfrm>
            <a:off x="18280312" y="10889572"/>
            <a:ext cx="5707288" cy="1754326"/>
          </a:xfrm>
          <a:prstGeom prst="rect">
            <a:avLst/>
          </a:prstGeom>
          <a:noFill/>
        </p:spPr>
        <p:txBody>
          <a:bodyPr wrap="square" rtlCol="0">
            <a:spAutoFit/>
          </a:bodyPr>
          <a:lstStyle/>
          <a:p>
            <a:r>
              <a:rPr lang="id-ID" sz="3600" dirty="0" err="1">
                <a:solidFill>
                  <a:srgbClr val="607D8B"/>
                </a:solidFill>
                <a:latin typeface="Roboto Light" panose="02000000000000000000" pitchFamily="2" charset="0"/>
                <a:ea typeface="Roboto Light" panose="02000000000000000000" pitchFamily="2" charset="0"/>
              </a:rPr>
              <a:t>Monitoring</a:t>
            </a:r>
            <a:r>
              <a:rPr lang="id-ID" sz="3600" dirty="0">
                <a:solidFill>
                  <a:srgbClr val="607D8B"/>
                </a:solidFill>
                <a:latin typeface="Roboto Light" panose="02000000000000000000" pitchFamily="2" charset="0"/>
                <a:ea typeface="Roboto Light" panose="02000000000000000000" pitchFamily="2" charset="0"/>
              </a:rPr>
              <a:t> </a:t>
            </a:r>
            <a:r>
              <a:rPr lang="id-ID" sz="3600" dirty="0" err="1">
                <a:solidFill>
                  <a:srgbClr val="607D8B"/>
                </a:solidFill>
                <a:latin typeface="Roboto Light" panose="02000000000000000000" pitchFamily="2" charset="0"/>
                <a:ea typeface="Roboto Light" panose="02000000000000000000" pitchFamily="2" charset="0"/>
              </a:rPr>
              <a:t>Geofence</a:t>
            </a:r>
            <a:r>
              <a:rPr lang="id-ID" sz="3600" dirty="0">
                <a:solidFill>
                  <a:srgbClr val="607D8B"/>
                </a:solidFill>
                <a:latin typeface="Roboto Light" panose="02000000000000000000" pitchFamily="2" charset="0"/>
                <a:ea typeface="Roboto Light" panose="02000000000000000000" pitchFamily="2" charset="0"/>
              </a:rPr>
              <a:t> </a:t>
            </a:r>
            <a:r>
              <a:rPr lang="id-ID" sz="3600" dirty="0" err="1">
                <a:solidFill>
                  <a:srgbClr val="607D8B"/>
                </a:solidFill>
                <a:latin typeface="Roboto Light" panose="02000000000000000000" pitchFamily="2" charset="0"/>
                <a:ea typeface="Roboto Light" panose="02000000000000000000" pitchFamily="2" charset="0"/>
              </a:rPr>
              <a:t>using</a:t>
            </a:r>
            <a:r>
              <a:rPr lang="id-ID" sz="3600" dirty="0">
                <a:solidFill>
                  <a:srgbClr val="607D8B"/>
                </a:solidFill>
                <a:latin typeface="Roboto Light" panose="02000000000000000000" pitchFamily="2" charset="0"/>
                <a:ea typeface="Roboto Light" panose="02000000000000000000" pitchFamily="2" charset="0"/>
              </a:rPr>
              <a:t> </a:t>
            </a:r>
            <a:r>
              <a:rPr lang="id-ID" sz="3600" dirty="0" err="1">
                <a:solidFill>
                  <a:srgbClr val="607D8B"/>
                </a:solidFill>
                <a:latin typeface="Roboto Light" panose="02000000000000000000" pitchFamily="2" charset="0"/>
                <a:ea typeface="Roboto Light" panose="02000000000000000000" pitchFamily="2" charset="0"/>
              </a:rPr>
              <a:t>Location</a:t>
            </a:r>
            <a:r>
              <a:rPr lang="id-ID" sz="3600" dirty="0">
                <a:solidFill>
                  <a:srgbClr val="607D8B"/>
                </a:solidFill>
                <a:latin typeface="Roboto Light" panose="02000000000000000000" pitchFamily="2" charset="0"/>
                <a:ea typeface="Roboto Light" panose="02000000000000000000" pitchFamily="2" charset="0"/>
              </a:rPr>
              <a:t> Data </a:t>
            </a:r>
            <a:r>
              <a:rPr lang="id-ID" sz="3600" dirty="0" err="1">
                <a:solidFill>
                  <a:srgbClr val="607D8B"/>
                </a:solidFill>
                <a:latin typeface="Roboto Light" panose="02000000000000000000" pitchFamily="2" charset="0"/>
                <a:ea typeface="Roboto Light" panose="02000000000000000000" pitchFamily="2" charset="0"/>
              </a:rPr>
              <a:t>of</a:t>
            </a:r>
            <a:r>
              <a:rPr lang="id-ID" sz="3600" dirty="0">
                <a:solidFill>
                  <a:srgbClr val="607D8B"/>
                </a:solidFill>
                <a:latin typeface="Roboto Light" panose="02000000000000000000" pitchFamily="2" charset="0"/>
                <a:ea typeface="Roboto Light" panose="02000000000000000000" pitchFamily="2" charset="0"/>
              </a:rPr>
              <a:t> </a:t>
            </a:r>
            <a:r>
              <a:rPr lang="id-ID" sz="3600" dirty="0" err="1">
                <a:solidFill>
                  <a:srgbClr val="607D8B"/>
                </a:solidFill>
                <a:latin typeface="Roboto Light" panose="02000000000000000000" pitchFamily="2" charset="0"/>
                <a:ea typeface="Roboto Light" panose="02000000000000000000" pitchFamily="2" charset="0"/>
              </a:rPr>
              <a:t>the</a:t>
            </a:r>
            <a:r>
              <a:rPr lang="id-ID" sz="3600" dirty="0">
                <a:solidFill>
                  <a:srgbClr val="607D8B"/>
                </a:solidFill>
                <a:latin typeface="Roboto Light" panose="02000000000000000000" pitchFamily="2" charset="0"/>
                <a:ea typeface="Roboto Light" panose="02000000000000000000" pitchFamily="2" charset="0"/>
              </a:rPr>
              <a:t> </a:t>
            </a:r>
            <a:r>
              <a:rPr lang="id-ID" sz="3600" dirty="0" err="1">
                <a:solidFill>
                  <a:srgbClr val="607D8B"/>
                </a:solidFill>
                <a:latin typeface="Roboto Light" panose="02000000000000000000" pitchFamily="2" charset="0"/>
                <a:ea typeface="Roboto Light" panose="02000000000000000000" pitchFamily="2" charset="0"/>
              </a:rPr>
              <a:t>Smartphone</a:t>
            </a:r>
            <a:endParaRPr lang="id-ID" sz="3600" dirty="0">
              <a:solidFill>
                <a:srgbClr val="607D8B"/>
              </a:solidFill>
              <a:latin typeface="Roboto Light" panose="02000000000000000000" pitchFamily="2" charset="0"/>
              <a:ea typeface="Roboto Light" panose="02000000000000000000" pitchFamily="2" charset="0"/>
            </a:endParaRPr>
          </a:p>
        </p:txBody>
      </p:sp>
    </p:spTree>
    <p:extLst>
      <p:ext uri="{BB962C8B-B14F-4D97-AF65-F5344CB8AC3E}">
        <p14:creationId xmlns:p14="http://schemas.microsoft.com/office/powerpoint/2010/main" val="1294056114"/>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a:extLst>
              <a:ext uri="{FF2B5EF4-FFF2-40B4-BE49-F238E27FC236}">
                <a16:creationId xmlns:a16="http://schemas.microsoft.com/office/drawing/2014/main" id="{CE8A7310-F997-4355-8A59-4902BE3F800B}"/>
              </a:ext>
            </a:extLst>
          </p:cNvPr>
          <p:cNvSpPr/>
          <p:nvPr/>
        </p:nvSpPr>
        <p:spPr>
          <a:xfrm>
            <a:off x="6016848" y="3274142"/>
            <a:ext cx="12359149" cy="3008671"/>
          </a:xfrm>
          <a:prstGeom prst="rect">
            <a:avLst/>
          </a:prstGeom>
          <a:noFill/>
          <a:ln w="76200">
            <a:solidFill>
              <a:srgbClr val="607D8B"/>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6" name="Oval 65">
            <a:extLst>
              <a:ext uri="{FF2B5EF4-FFF2-40B4-BE49-F238E27FC236}">
                <a16:creationId xmlns:a16="http://schemas.microsoft.com/office/drawing/2014/main" id="{B1C246C9-59A2-4E93-B80A-A72C6BCF6598}"/>
              </a:ext>
            </a:extLst>
          </p:cNvPr>
          <p:cNvSpPr/>
          <p:nvPr/>
        </p:nvSpPr>
        <p:spPr>
          <a:xfrm>
            <a:off x="12773367" y="9438661"/>
            <a:ext cx="775074" cy="775074"/>
          </a:xfrm>
          <a:prstGeom prst="ellipse">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Oval 53">
            <a:extLst>
              <a:ext uri="{FF2B5EF4-FFF2-40B4-BE49-F238E27FC236}">
                <a16:creationId xmlns:a16="http://schemas.microsoft.com/office/drawing/2014/main" id="{86697045-57C3-4370-974A-D2D06442CBF1}"/>
              </a:ext>
            </a:extLst>
          </p:cNvPr>
          <p:cNvSpPr/>
          <p:nvPr/>
        </p:nvSpPr>
        <p:spPr>
          <a:xfrm>
            <a:off x="8826174" y="9670195"/>
            <a:ext cx="322947" cy="322947"/>
          </a:xfrm>
          <a:prstGeom prst="ellipse">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Oval 54">
            <a:extLst>
              <a:ext uri="{FF2B5EF4-FFF2-40B4-BE49-F238E27FC236}">
                <a16:creationId xmlns:a16="http://schemas.microsoft.com/office/drawing/2014/main" id="{2FFCB41A-531F-4965-A130-B1E644140C10}"/>
              </a:ext>
            </a:extLst>
          </p:cNvPr>
          <p:cNvSpPr/>
          <p:nvPr/>
        </p:nvSpPr>
        <p:spPr>
          <a:xfrm>
            <a:off x="11019801" y="9664725"/>
            <a:ext cx="322947" cy="322947"/>
          </a:xfrm>
          <a:prstGeom prst="ellipse">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Oval 21">
            <a:extLst>
              <a:ext uri="{FF2B5EF4-FFF2-40B4-BE49-F238E27FC236}">
                <a16:creationId xmlns:a16="http://schemas.microsoft.com/office/drawing/2014/main" id="{3088B3CB-5962-47EC-A6A3-BEA7F233CC64}"/>
              </a:ext>
            </a:extLst>
          </p:cNvPr>
          <p:cNvSpPr/>
          <p:nvPr/>
        </p:nvSpPr>
        <p:spPr>
          <a:xfrm>
            <a:off x="11804463" y="7398995"/>
            <a:ext cx="775074" cy="775074"/>
          </a:xfrm>
          <a:prstGeom prst="ellipse">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2" name="Group 1">
            <a:extLst>
              <a:ext uri="{FF2B5EF4-FFF2-40B4-BE49-F238E27FC236}">
                <a16:creationId xmlns:a16="http://schemas.microsoft.com/office/drawing/2014/main" id="{692C7C73-A55C-407B-B8E7-9D9340C7ECC2}"/>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A3F2EA1E-7882-4805-976F-2DC1E1BCF028}"/>
                </a:ext>
              </a:extLst>
            </p:cNvPr>
            <p:cNvSpPr/>
            <p:nvPr/>
          </p:nvSpPr>
          <p:spPr>
            <a:xfrm>
              <a:off x="1487940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D976E131-855E-40F7-BA07-46941C14794F}"/>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E0BDC3F6-B5EA-4095-A1FC-5804BB7309BC}"/>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A2E59D3D-B270-4375-8F6F-526C70172715}"/>
                </a:ext>
              </a:extLst>
            </p:cNvPr>
            <p:cNvSpPr/>
            <p:nvPr/>
          </p:nvSpPr>
          <p:spPr>
            <a:xfrm>
              <a:off x="14879400" y="7478"/>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CDBD4564-3560-4DC1-9913-F040C310FEA7}"/>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6E0691B9-324C-4383-9D57-9CC1739891DB}"/>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8" name="Oval 17">
            <a:extLst>
              <a:ext uri="{FF2B5EF4-FFF2-40B4-BE49-F238E27FC236}">
                <a16:creationId xmlns:a16="http://schemas.microsoft.com/office/drawing/2014/main" id="{DD14A16C-B5D2-4777-B4AF-E99EFD0D99BC}"/>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16</a:t>
            </a:r>
          </a:p>
        </p:txBody>
      </p:sp>
      <p:pic>
        <p:nvPicPr>
          <p:cNvPr id="4" name="Picture 3">
            <a:extLst>
              <a:ext uri="{FF2B5EF4-FFF2-40B4-BE49-F238E27FC236}">
                <a16:creationId xmlns:a16="http://schemas.microsoft.com/office/drawing/2014/main" id="{A212E54E-526A-4B1B-8AB3-D2C5964A95F1}"/>
              </a:ext>
            </a:extLst>
          </p:cNvPr>
          <p:cNvPicPr>
            <a:picLocks noChangeAspect="1"/>
          </p:cNvPicPr>
          <p:nvPr/>
        </p:nvPicPr>
        <p:blipFill rotWithShape="1">
          <a:blip r:embed="rId2">
            <a:extLst>
              <a:ext uri="{28A0092B-C50C-407E-A947-70E740481C1C}">
                <a14:useLocalDpi xmlns:a14="http://schemas.microsoft.com/office/drawing/2010/main" val="0"/>
              </a:ext>
            </a:extLst>
          </a:blip>
          <a:srcRect l="29218" t="3936" r="29218" b="6618"/>
          <a:stretch/>
        </p:blipFill>
        <p:spPr>
          <a:xfrm>
            <a:off x="10902063" y="7603339"/>
            <a:ext cx="2588719" cy="4456660"/>
          </a:xfrm>
          <a:prstGeom prst="rect">
            <a:avLst/>
          </a:prstGeom>
        </p:spPr>
      </p:pic>
      <p:sp>
        <p:nvSpPr>
          <p:cNvPr id="19" name="TextBox 18">
            <a:extLst>
              <a:ext uri="{FF2B5EF4-FFF2-40B4-BE49-F238E27FC236}">
                <a16:creationId xmlns:a16="http://schemas.microsoft.com/office/drawing/2014/main" id="{40505F1F-EFC1-4BAF-B281-96CFDA77DDDA}"/>
              </a:ext>
            </a:extLst>
          </p:cNvPr>
          <p:cNvSpPr txBox="1"/>
          <p:nvPr/>
        </p:nvSpPr>
        <p:spPr>
          <a:xfrm>
            <a:off x="1300272" y="2174205"/>
            <a:ext cx="8872427"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Arsitektur Aplikasi</a:t>
            </a:r>
          </a:p>
        </p:txBody>
      </p:sp>
      <p:grpSp>
        <p:nvGrpSpPr>
          <p:cNvPr id="21" name="Group 20">
            <a:extLst>
              <a:ext uri="{FF2B5EF4-FFF2-40B4-BE49-F238E27FC236}">
                <a16:creationId xmlns:a16="http://schemas.microsoft.com/office/drawing/2014/main" id="{A1E785C8-8DC3-4C8D-94B0-F851770B57C7}"/>
              </a:ext>
            </a:extLst>
          </p:cNvPr>
          <p:cNvGrpSpPr/>
          <p:nvPr/>
        </p:nvGrpSpPr>
        <p:grpSpPr>
          <a:xfrm>
            <a:off x="7521121" y="4097416"/>
            <a:ext cx="9350603" cy="1397463"/>
            <a:chOff x="9513446" y="4097416"/>
            <a:chExt cx="9350603" cy="1397463"/>
          </a:xfrm>
        </p:grpSpPr>
        <p:pic>
          <p:nvPicPr>
            <p:cNvPr id="6" name="Picture 5">
              <a:extLst>
                <a:ext uri="{FF2B5EF4-FFF2-40B4-BE49-F238E27FC236}">
                  <a16:creationId xmlns:a16="http://schemas.microsoft.com/office/drawing/2014/main" id="{498B0B66-27B0-414D-9AB2-D12A1D8437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3446" y="4097416"/>
              <a:ext cx="1389384" cy="1389384"/>
            </a:xfrm>
            <a:prstGeom prst="rect">
              <a:avLst/>
            </a:prstGeom>
          </p:spPr>
        </p:pic>
        <p:pic>
          <p:nvPicPr>
            <p:cNvPr id="8" name="Picture 7">
              <a:extLst>
                <a:ext uri="{FF2B5EF4-FFF2-40B4-BE49-F238E27FC236}">
                  <a16:creationId xmlns:a16="http://schemas.microsoft.com/office/drawing/2014/main" id="{AF4FB820-628E-45B1-9F83-5A24D36F95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0016" y="4097416"/>
              <a:ext cx="1389384" cy="1389384"/>
            </a:xfrm>
            <a:prstGeom prst="rect">
              <a:avLst/>
            </a:prstGeom>
          </p:spPr>
        </p:pic>
        <p:pic>
          <p:nvPicPr>
            <p:cNvPr id="20" name="Picture 19">
              <a:extLst>
                <a:ext uri="{FF2B5EF4-FFF2-40B4-BE49-F238E27FC236}">
                  <a16:creationId xmlns:a16="http://schemas.microsoft.com/office/drawing/2014/main" id="{3B53FCF7-7700-442C-87C4-748D9E565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66586" y="4097416"/>
              <a:ext cx="1397463" cy="1397463"/>
            </a:xfrm>
            <a:prstGeom prst="rect">
              <a:avLst/>
            </a:prstGeom>
          </p:spPr>
        </p:pic>
      </p:grpSp>
      <p:sp>
        <p:nvSpPr>
          <p:cNvPr id="23" name="Oval 22">
            <a:extLst>
              <a:ext uri="{FF2B5EF4-FFF2-40B4-BE49-F238E27FC236}">
                <a16:creationId xmlns:a16="http://schemas.microsoft.com/office/drawing/2014/main" id="{6C201735-C905-4C3C-A343-9F72845A9898}"/>
              </a:ext>
            </a:extLst>
          </p:cNvPr>
          <p:cNvSpPr/>
          <p:nvPr/>
        </p:nvSpPr>
        <p:spPr>
          <a:xfrm>
            <a:off x="8053720" y="5520875"/>
            <a:ext cx="322947" cy="322947"/>
          </a:xfrm>
          <a:prstGeom prst="ellipse">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F976D3C5-CB09-4C36-B34D-771F6B9A41C9}"/>
              </a:ext>
            </a:extLst>
          </p:cNvPr>
          <p:cNvSpPr/>
          <p:nvPr/>
        </p:nvSpPr>
        <p:spPr>
          <a:xfrm>
            <a:off x="12034949" y="5502958"/>
            <a:ext cx="322947" cy="322947"/>
          </a:xfrm>
          <a:prstGeom prst="ellipse">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AEC34A72-5F9C-4286-AC31-E05E9BE1A7C3}"/>
              </a:ext>
            </a:extLst>
          </p:cNvPr>
          <p:cNvSpPr/>
          <p:nvPr/>
        </p:nvSpPr>
        <p:spPr>
          <a:xfrm>
            <a:off x="16016178" y="5520875"/>
            <a:ext cx="322947" cy="322947"/>
          </a:xfrm>
          <a:prstGeom prst="ellipse">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3" name="Straight Arrow Connector 32">
            <a:extLst>
              <a:ext uri="{FF2B5EF4-FFF2-40B4-BE49-F238E27FC236}">
                <a16:creationId xmlns:a16="http://schemas.microsoft.com/office/drawing/2014/main" id="{C34A2B8C-C4C3-478D-8164-650D4AEFD68B}"/>
              </a:ext>
            </a:extLst>
          </p:cNvPr>
          <p:cNvCxnSpPr>
            <a:stCxn id="23" idx="6"/>
            <a:endCxn id="22" idx="1"/>
          </p:cNvCxnSpPr>
          <p:nvPr/>
        </p:nvCxnSpPr>
        <p:spPr>
          <a:xfrm>
            <a:off x="8376667" y="5682349"/>
            <a:ext cx="3541303" cy="1830153"/>
          </a:xfrm>
          <a:prstGeom prst="straightConnector1">
            <a:avLst/>
          </a:prstGeom>
          <a:ln w="76200">
            <a:solidFill>
              <a:srgbClr val="FF525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CF494-C2D2-447F-A141-ACF55622E15C}"/>
              </a:ext>
            </a:extLst>
          </p:cNvPr>
          <p:cNvCxnSpPr>
            <a:stCxn id="25" idx="2"/>
            <a:endCxn id="22" idx="7"/>
          </p:cNvCxnSpPr>
          <p:nvPr/>
        </p:nvCxnSpPr>
        <p:spPr>
          <a:xfrm flipH="1">
            <a:off x="12466030" y="5682349"/>
            <a:ext cx="3550148" cy="1830153"/>
          </a:xfrm>
          <a:prstGeom prst="straightConnector1">
            <a:avLst/>
          </a:prstGeom>
          <a:ln w="76200">
            <a:solidFill>
              <a:srgbClr val="FF525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D65DAE-6CEE-4126-9C4A-08F1A65AC3E6}"/>
              </a:ext>
            </a:extLst>
          </p:cNvPr>
          <p:cNvCxnSpPr>
            <a:stCxn id="24" idx="4"/>
            <a:endCxn id="22" idx="0"/>
          </p:cNvCxnSpPr>
          <p:nvPr/>
        </p:nvCxnSpPr>
        <p:spPr>
          <a:xfrm flipH="1">
            <a:off x="12192000" y="5825905"/>
            <a:ext cx="4423" cy="1573090"/>
          </a:xfrm>
          <a:prstGeom prst="straightConnector1">
            <a:avLst/>
          </a:prstGeom>
          <a:ln w="76200">
            <a:solidFill>
              <a:srgbClr val="FF5252"/>
            </a:solidFill>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3FC919F3-78B8-49E6-AB2D-FD242BB24351}"/>
              </a:ext>
            </a:extLst>
          </p:cNvPr>
          <p:cNvGrpSpPr/>
          <p:nvPr/>
        </p:nvGrpSpPr>
        <p:grpSpPr>
          <a:xfrm>
            <a:off x="7504215" y="8902091"/>
            <a:ext cx="1508400" cy="1872000"/>
            <a:chOff x="7406024" y="8902091"/>
            <a:chExt cx="1508400" cy="1872000"/>
          </a:xfrm>
        </p:grpSpPr>
        <p:sp>
          <p:nvSpPr>
            <p:cNvPr id="56" name="Rectangle 55">
              <a:extLst>
                <a:ext uri="{FF2B5EF4-FFF2-40B4-BE49-F238E27FC236}">
                  <a16:creationId xmlns:a16="http://schemas.microsoft.com/office/drawing/2014/main" id="{0B791972-023A-4302-BD83-8DF4806C31EE}"/>
                </a:ext>
              </a:extLst>
            </p:cNvPr>
            <p:cNvSpPr/>
            <p:nvPr/>
          </p:nvSpPr>
          <p:spPr>
            <a:xfrm>
              <a:off x="7406024" y="8902091"/>
              <a:ext cx="1508400" cy="18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0" name="Picture 39">
              <a:extLst>
                <a:ext uri="{FF2B5EF4-FFF2-40B4-BE49-F238E27FC236}">
                  <a16:creationId xmlns:a16="http://schemas.microsoft.com/office/drawing/2014/main" id="{DFE22949-C7BD-4E65-B54D-2B58728DFCD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06677" y="8902091"/>
              <a:ext cx="1507094" cy="1859156"/>
            </a:xfrm>
            <a:prstGeom prst="rect">
              <a:avLst/>
            </a:prstGeom>
          </p:spPr>
        </p:pic>
      </p:grpSp>
      <p:grpSp>
        <p:nvGrpSpPr>
          <p:cNvPr id="41" name="Group 40">
            <a:extLst>
              <a:ext uri="{FF2B5EF4-FFF2-40B4-BE49-F238E27FC236}">
                <a16:creationId xmlns:a16="http://schemas.microsoft.com/office/drawing/2014/main" id="{40921134-E1C1-443C-94D2-EA7EAE751831}"/>
              </a:ext>
            </a:extLst>
          </p:cNvPr>
          <p:cNvGrpSpPr/>
          <p:nvPr/>
        </p:nvGrpSpPr>
        <p:grpSpPr>
          <a:xfrm>
            <a:off x="15686445" y="7560969"/>
            <a:ext cx="946670" cy="946670"/>
            <a:chOff x="5023689" y="3589200"/>
            <a:chExt cx="1440000" cy="1440000"/>
          </a:xfrm>
        </p:grpSpPr>
        <p:sp>
          <p:nvSpPr>
            <p:cNvPr id="42" name="Oval 41">
              <a:extLst>
                <a:ext uri="{FF2B5EF4-FFF2-40B4-BE49-F238E27FC236}">
                  <a16:creationId xmlns:a16="http://schemas.microsoft.com/office/drawing/2014/main" id="{DD89F6C3-65F4-4BFD-AB14-343DDDA2CFF8}"/>
                </a:ext>
              </a:extLst>
            </p:cNvPr>
            <p:cNvSpPr/>
            <p:nvPr/>
          </p:nvSpPr>
          <p:spPr>
            <a:xfrm>
              <a:off x="5023689" y="3589200"/>
              <a:ext cx="1440000" cy="1440000"/>
            </a:xfrm>
            <a:prstGeom prst="ellipse">
              <a:avLst/>
            </a:prstGeom>
            <a:solidFill>
              <a:srgbClr val="607D8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3" name="Picture 42">
              <a:extLst>
                <a:ext uri="{FF2B5EF4-FFF2-40B4-BE49-F238E27FC236}">
                  <a16:creationId xmlns:a16="http://schemas.microsoft.com/office/drawing/2014/main" id="{4E624C25-0E5D-4712-A9F8-D1C12916D7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3689" y="3949200"/>
              <a:ext cx="720000" cy="720000"/>
            </a:xfrm>
            <a:prstGeom prst="rect">
              <a:avLst/>
            </a:prstGeom>
          </p:spPr>
        </p:pic>
      </p:grpSp>
      <p:grpSp>
        <p:nvGrpSpPr>
          <p:cNvPr id="44" name="Group 43">
            <a:extLst>
              <a:ext uri="{FF2B5EF4-FFF2-40B4-BE49-F238E27FC236}">
                <a16:creationId xmlns:a16="http://schemas.microsoft.com/office/drawing/2014/main" id="{D47BDB6E-770C-43A2-91A5-30E8B1E806E9}"/>
              </a:ext>
            </a:extLst>
          </p:cNvPr>
          <p:cNvGrpSpPr/>
          <p:nvPr/>
        </p:nvGrpSpPr>
        <p:grpSpPr>
          <a:xfrm>
            <a:off x="15681404" y="8744307"/>
            <a:ext cx="946670" cy="946670"/>
            <a:chOff x="5023689" y="6452325"/>
            <a:chExt cx="1440000" cy="1440000"/>
          </a:xfrm>
        </p:grpSpPr>
        <p:sp>
          <p:nvSpPr>
            <p:cNvPr id="45" name="Oval 44">
              <a:extLst>
                <a:ext uri="{FF2B5EF4-FFF2-40B4-BE49-F238E27FC236}">
                  <a16:creationId xmlns:a16="http://schemas.microsoft.com/office/drawing/2014/main" id="{3C93386E-67C3-47CC-9713-2552D40F222A}"/>
                </a:ext>
              </a:extLst>
            </p:cNvPr>
            <p:cNvSpPr/>
            <p:nvPr/>
          </p:nvSpPr>
          <p:spPr>
            <a:xfrm>
              <a:off x="5023689" y="6452325"/>
              <a:ext cx="1440000" cy="1440000"/>
            </a:xfrm>
            <a:prstGeom prst="ellipse">
              <a:avLst/>
            </a:prstGeom>
            <a:solidFill>
              <a:srgbClr val="607D8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6" name="Picture 45">
              <a:extLst>
                <a:ext uri="{FF2B5EF4-FFF2-40B4-BE49-F238E27FC236}">
                  <a16:creationId xmlns:a16="http://schemas.microsoft.com/office/drawing/2014/main" id="{928AD15D-8175-48A6-B534-4FE661D73A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83689" y="6812325"/>
              <a:ext cx="720000" cy="720000"/>
            </a:xfrm>
            <a:prstGeom prst="rect">
              <a:avLst/>
            </a:prstGeom>
          </p:spPr>
        </p:pic>
      </p:grpSp>
      <p:grpSp>
        <p:nvGrpSpPr>
          <p:cNvPr id="47" name="Group 46">
            <a:extLst>
              <a:ext uri="{FF2B5EF4-FFF2-40B4-BE49-F238E27FC236}">
                <a16:creationId xmlns:a16="http://schemas.microsoft.com/office/drawing/2014/main" id="{95FC414A-E230-4166-B5E7-81B262FC19A3}"/>
              </a:ext>
            </a:extLst>
          </p:cNvPr>
          <p:cNvGrpSpPr/>
          <p:nvPr/>
        </p:nvGrpSpPr>
        <p:grpSpPr>
          <a:xfrm>
            <a:off x="15674284" y="11113329"/>
            <a:ext cx="946670" cy="946670"/>
            <a:chOff x="17920312" y="6452325"/>
            <a:chExt cx="1440000" cy="1440000"/>
          </a:xfrm>
        </p:grpSpPr>
        <p:sp>
          <p:nvSpPr>
            <p:cNvPr id="48" name="Oval 47">
              <a:extLst>
                <a:ext uri="{FF2B5EF4-FFF2-40B4-BE49-F238E27FC236}">
                  <a16:creationId xmlns:a16="http://schemas.microsoft.com/office/drawing/2014/main" id="{54285263-69B7-46FB-AF5A-EBCDF3653FAC}"/>
                </a:ext>
              </a:extLst>
            </p:cNvPr>
            <p:cNvSpPr/>
            <p:nvPr/>
          </p:nvSpPr>
          <p:spPr>
            <a:xfrm>
              <a:off x="17920312" y="6452325"/>
              <a:ext cx="1440000" cy="1440000"/>
            </a:xfrm>
            <a:prstGeom prst="ellipse">
              <a:avLst/>
            </a:prstGeom>
            <a:solidFill>
              <a:srgbClr val="607D8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49" name="Picture 48">
              <a:extLst>
                <a:ext uri="{FF2B5EF4-FFF2-40B4-BE49-F238E27FC236}">
                  <a16:creationId xmlns:a16="http://schemas.microsoft.com/office/drawing/2014/main" id="{68902530-5EC0-4895-AB40-E87C7286291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280312" y="6812325"/>
              <a:ext cx="720000" cy="720000"/>
            </a:xfrm>
            <a:prstGeom prst="rect">
              <a:avLst/>
            </a:prstGeom>
          </p:spPr>
        </p:pic>
      </p:grpSp>
      <p:grpSp>
        <p:nvGrpSpPr>
          <p:cNvPr id="50" name="Group 49">
            <a:extLst>
              <a:ext uri="{FF2B5EF4-FFF2-40B4-BE49-F238E27FC236}">
                <a16:creationId xmlns:a16="http://schemas.microsoft.com/office/drawing/2014/main" id="{098CFEE3-0BA7-4412-BAFD-CA38BCB4855F}"/>
              </a:ext>
            </a:extLst>
          </p:cNvPr>
          <p:cNvGrpSpPr/>
          <p:nvPr/>
        </p:nvGrpSpPr>
        <p:grpSpPr>
          <a:xfrm>
            <a:off x="15674284" y="9927645"/>
            <a:ext cx="946670" cy="946670"/>
            <a:chOff x="17920312" y="3589200"/>
            <a:chExt cx="1440000" cy="1440000"/>
          </a:xfrm>
        </p:grpSpPr>
        <p:sp>
          <p:nvSpPr>
            <p:cNvPr id="51" name="Oval 50">
              <a:extLst>
                <a:ext uri="{FF2B5EF4-FFF2-40B4-BE49-F238E27FC236}">
                  <a16:creationId xmlns:a16="http://schemas.microsoft.com/office/drawing/2014/main" id="{9C314919-834A-4394-B78D-C272074784E7}"/>
                </a:ext>
              </a:extLst>
            </p:cNvPr>
            <p:cNvSpPr/>
            <p:nvPr/>
          </p:nvSpPr>
          <p:spPr>
            <a:xfrm>
              <a:off x="17920312" y="3589200"/>
              <a:ext cx="1440000" cy="1440000"/>
            </a:xfrm>
            <a:prstGeom prst="ellipse">
              <a:avLst/>
            </a:prstGeom>
            <a:solidFill>
              <a:srgbClr val="607D8B"/>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52" name="Picture 51">
              <a:extLst>
                <a:ext uri="{FF2B5EF4-FFF2-40B4-BE49-F238E27FC236}">
                  <a16:creationId xmlns:a16="http://schemas.microsoft.com/office/drawing/2014/main" id="{37D68955-F7BA-41FD-A338-655F375E0E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80312" y="3949200"/>
              <a:ext cx="720000" cy="720000"/>
            </a:xfrm>
            <a:prstGeom prst="rect">
              <a:avLst/>
            </a:prstGeom>
          </p:spPr>
        </p:pic>
      </p:grpSp>
      <p:sp>
        <p:nvSpPr>
          <p:cNvPr id="53" name="TextBox 52">
            <a:extLst>
              <a:ext uri="{FF2B5EF4-FFF2-40B4-BE49-F238E27FC236}">
                <a16:creationId xmlns:a16="http://schemas.microsoft.com/office/drawing/2014/main" id="{6EAAF090-B28E-430E-B07F-9B4726789371}"/>
              </a:ext>
            </a:extLst>
          </p:cNvPr>
          <p:cNvSpPr txBox="1"/>
          <p:nvPr/>
        </p:nvSpPr>
        <p:spPr>
          <a:xfrm>
            <a:off x="7299659" y="10982781"/>
            <a:ext cx="1917513" cy="1077218"/>
          </a:xfrm>
          <a:prstGeom prst="rect">
            <a:avLst/>
          </a:prstGeom>
          <a:noFill/>
        </p:spPr>
        <p:txBody>
          <a:bodyPr wrap="none" rtlCol="0">
            <a:spAutoFit/>
          </a:bodyPr>
          <a:lstStyle/>
          <a:p>
            <a:pPr algn="ctr"/>
            <a:r>
              <a:rPr lang="id-ID" sz="3200" dirty="0" err="1">
                <a:solidFill>
                  <a:schemeClr val="tx1">
                    <a:lumMod val="50000"/>
                    <a:lumOff val="50000"/>
                  </a:schemeClr>
                </a:solidFill>
                <a:latin typeface="Roboto Medium" panose="02000000000000000000" pitchFamily="2" charset="0"/>
                <a:ea typeface="Roboto Medium" panose="02000000000000000000" pitchFamily="2" charset="0"/>
              </a:rPr>
              <a:t>SQLite</a:t>
            </a:r>
            <a:endParaRPr lang="id-ID" sz="3200" dirty="0">
              <a:solidFill>
                <a:schemeClr val="tx1">
                  <a:lumMod val="50000"/>
                  <a:lumOff val="50000"/>
                </a:schemeClr>
              </a:solidFill>
              <a:latin typeface="Roboto Medium" panose="02000000000000000000" pitchFamily="2" charset="0"/>
              <a:ea typeface="Roboto Medium" panose="02000000000000000000" pitchFamily="2" charset="0"/>
            </a:endParaRPr>
          </a:p>
          <a:p>
            <a:pPr algn="ctr"/>
            <a:r>
              <a:rPr lang="id-ID" sz="3200" dirty="0" err="1">
                <a:solidFill>
                  <a:schemeClr val="tx1">
                    <a:lumMod val="50000"/>
                    <a:lumOff val="50000"/>
                  </a:schemeClr>
                </a:solidFill>
                <a:latin typeface="Roboto Medium" panose="02000000000000000000" pitchFamily="2" charset="0"/>
                <a:ea typeface="Roboto Medium" panose="02000000000000000000" pitchFamily="2" charset="0"/>
              </a:rPr>
              <a:t>Database</a:t>
            </a:r>
            <a:endParaRPr lang="id-ID" sz="3200" dirty="0">
              <a:solidFill>
                <a:schemeClr val="tx1">
                  <a:lumMod val="50000"/>
                  <a:lumOff val="50000"/>
                </a:schemeClr>
              </a:solidFill>
              <a:latin typeface="Roboto Medium" panose="02000000000000000000" pitchFamily="2" charset="0"/>
              <a:ea typeface="Roboto Medium" panose="02000000000000000000" pitchFamily="2" charset="0"/>
            </a:endParaRPr>
          </a:p>
        </p:txBody>
      </p:sp>
      <p:cxnSp>
        <p:nvCxnSpPr>
          <p:cNvPr id="60" name="Straight Connector 59">
            <a:extLst>
              <a:ext uri="{FF2B5EF4-FFF2-40B4-BE49-F238E27FC236}">
                <a16:creationId xmlns:a16="http://schemas.microsoft.com/office/drawing/2014/main" id="{B484CF99-48A5-4718-B1F2-1671572F3F9E}"/>
              </a:ext>
            </a:extLst>
          </p:cNvPr>
          <p:cNvCxnSpPr>
            <a:cxnSpLocks/>
            <a:stCxn id="54" idx="6"/>
          </p:cNvCxnSpPr>
          <p:nvPr/>
        </p:nvCxnSpPr>
        <p:spPr>
          <a:xfrm>
            <a:off x="9149121" y="9831669"/>
            <a:ext cx="1909404" cy="0"/>
          </a:xfrm>
          <a:prstGeom prst="line">
            <a:avLst/>
          </a:prstGeom>
          <a:ln w="38100">
            <a:solidFill>
              <a:srgbClr val="FF5252"/>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94796A22-C098-40B5-892D-AEC4BD930542}"/>
              </a:ext>
            </a:extLst>
          </p:cNvPr>
          <p:cNvCxnSpPr>
            <a:stCxn id="66" idx="0"/>
            <a:endCxn id="42" idx="2"/>
          </p:cNvCxnSpPr>
          <p:nvPr/>
        </p:nvCxnSpPr>
        <p:spPr>
          <a:xfrm flipV="1">
            <a:off x="13160904" y="8034304"/>
            <a:ext cx="2525541" cy="1404357"/>
          </a:xfrm>
          <a:prstGeom prst="line">
            <a:avLst/>
          </a:prstGeom>
          <a:ln w="38100">
            <a:solidFill>
              <a:srgbClr val="FF5252"/>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0395A71-BF33-4411-84E5-BF8C7B31C003}"/>
              </a:ext>
            </a:extLst>
          </p:cNvPr>
          <p:cNvCxnSpPr>
            <a:stCxn id="66" idx="7"/>
            <a:endCxn id="45" idx="2"/>
          </p:cNvCxnSpPr>
          <p:nvPr/>
        </p:nvCxnSpPr>
        <p:spPr>
          <a:xfrm flipV="1">
            <a:off x="13434934" y="9217642"/>
            <a:ext cx="2246470" cy="334526"/>
          </a:xfrm>
          <a:prstGeom prst="line">
            <a:avLst/>
          </a:prstGeom>
          <a:ln w="38100">
            <a:solidFill>
              <a:srgbClr val="FF5252"/>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4DC44BD-2C7E-46AD-8485-02AD948DC517}"/>
              </a:ext>
            </a:extLst>
          </p:cNvPr>
          <p:cNvCxnSpPr>
            <a:stCxn id="66" idx="4"/>
            <a:endCxn id="48" idx="2"/>
          </p:cNvCxnSpPr>
          <p:nvPr/>
        </p:nvCxnSpPr>
        <p:spPr>
          <a:xfrm>
            <a:off x="13160904" y="10213735"/>
            <a:ext cx="2513380" cy="1372929"/>
          </a:xfrm>
          <a:prstGeom prst="line">
            <a:avLst/>
          </a:prstGeom>
          <a:ln w="38100">
            <a:solidFill>
              <a:srgbClr val="FF525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08C2645F-583E-4094-B7C4-C83C009359AE}"/>
              </a:ext>
            </a:extLst>
          </p:cNvPr>
          <p:cNvCxnSpPr>
            <a:stCxn id="66" idx="5"/>
            <a:endCxn id="51" idx="2"/>
          </p:cNvCxnSpPr>
          <p:nvPr/>
        </p:nvCxnSpPr>
        <p:spPr>
          <a:xfrm>
            <a:off x="13434934" y="10100228"/>
            <a:ext cx="2239350" cy="300752"/>
          </a:xfrm>
          <a:prstGeom prst="line">
            <a:avLst/>
          </a:prstGeom>
          <a:ln w="38100">
            <a:solidFill>
              <a:srgbClr val="FF5252"/>
            </a:solidFill>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F56B5D4-35C9-4567-96AE-9F79CF88C593}"/>
              </a:ext>
            </a:extLst>
          </p:cNvPr>
          <p:cNvSpPr txBox="1"/>
          <p:nvPr/>
        </p:nvSpPr>
        <p:spPr>
          <a:xfrm>
            <a:off x="6789963" y="3483359"/>
            <a:ext cx="2850460" cy="523220"/>
          </a:xfrm>
          <a:prstGeom prst="rect">
            <a:avLst/>
          </a:prstGeom>
          <a:noFill/>
        </p:spPr>
        <p:txBody>
          <a:bodyPr wrap="none" rtlCol="0">
            <a:spAutoFit/>
          </a:bodyPr>
          <a:lstStyle/>
          <a:p>
            <a:pPr algn="ctr"/>
            <a:r>
              <a:rPr lang="id-ID" sz="2800" dirty="0">
                <a:solidFill>
                  <a:schemeClr val="tx1">
                    <a:lumMod val="50000"/>
                    <a:lumOff val="50000"/>
                  </a:schemeClr>
                </a:solidFill>
                <a:latin typeface="Roboto Medium" panose="02000000000000000000" pitchFamily="2" charset="0"/>
                <a:ea typeface="Roboto Medium" panose="02000000000000000000" pitchFamily="2" charset="0"/>
              </a:rPr>
              <a:t>Google </a:t>
            </a:r>
            <a:r>
              <a:rPr lang="id-ID" sz="2800" dirty="0" err="1">
                <a:solidFill>
                  <a:schemeClr val="tx1">
                    <a:lumMod val="50000"/>
                    <a:lumOff val="50000"/>
                  </a:schemeClr>
                </a:solidFill>
                <a:latin typeface="Roboto Medium" panose="02000000000000000000" pitchFamily="2" charset="0"/>
                <a:ea typeface="Roboto Medium" panose="02000000000000000000" pitchFamily="2" charset="0"/>
              </a:rPr>
              <a:t>Calendar</a:t>
            </a:r>
            <a:endParaRPr lang="id-ID" sz="2800" dirty="0">
              <a:solidFill>
                <a:schemeClr val="tx1">
                  <a:lumMod val="50000"/>
                  <a:lumOff val="50000"/>
                </a:schemeClr>
              </a:solidFill>
              <a:latin typeface="Roboto Medium" panose="02000000000000000000" pitchFamily="2" charset="0"/>
              <a:ea typeface="Roboto Medium" panose="02000000000000000000" pitchFamily="2" charset="0"/>
            </a:endParaRPr>
          </a:p>
        </p:txBody>
      </p:sp>
      <p:sp>
        <p:nvSpPr>
          <p:cNvPr id="99" name="TextBox 98">
            <a:extLst>
              <a:ext uri="{FF2B5EF4-FFF2-40B4-BE49-F238E27FC236}">
                <a16:creationId xmlns:a16="http://schemas.microsoft.com/office/drawing/2014/main" id="{D805FD84-E269-4AC6-9AB2-5CF69F435FF6}"/>
              </a:ext>
            </a:extLst>
          </p:cNvPr>
          <p:cNvSpPr txBox="1"/>
          <p:nvPr/>
        </p:nvSpPr>
        <p:spPr>
          <a:xfrm>
            <a:off x="10708676" y="3489781"/>
            <a:ext cx="2975495" cy="523220"/>
          </a:xfrm>
          <a:prstGeom prst="rect">
            <a:avLst/>
          </a:prstGeom>
          <a:noFill/>
        </p:spPr>
        <p:txBody>
          <a:bodyPr wrap="none" rtlCol="0">
            <a:spAutoFit/>
          </a:bodyPr>
          <a:lstStyle/>
          <a:p>
            <a:pPr algn="ctr"/>
            <a:r>
              <a:rPr lang="id-ID" sz="2800" dirty="0">
                <a:solidFill>
                  <a:schemeClr val="tx1">
                    <a:lumMod val="50000"/>
                    <a:lumOff val="50000"/>
                  </a:schemeClr>
                </a:solidFill>
                <a:latin typeface="Roboto Medium" panose="02000000000000000000" pitchFamily="2" charset="0"/>
                <a:ea typeface="Roboto Medium" panose="02000000000000000000" pitchFamily="2" charset="0"/>
              </a:rPr>
              <a:t>Android </a:t>
            </a:r>
            <a:r>
              <a:rPr lang="id-ID" sz="2800" dirty="0" err="1">
                <a:solidFill>
                  <a:schemeClr val="tx1">
                    <a:lumMod val="50000"/>
                    <a:lumOff val="50000"/>
                  </a:schemeClr>
                </a:solidFill>
                <a:latin typeface="Roboto Medium" panose="02000000000000000000" pitchFamily="2" charset="0"/>
                <a:ea typeface="Roboto Medium" panose="02000000000000000000" pitchFamily="2" charset="0"/>
              </a:rPr>
              <a:t>Calendar</a:t>
            </a:r>
            <a:endParaRPr lang="id-ID" sz="2800" dirty="0">
              <a:solidFill>
                <a:schemeClr val="tx1">
                  <a:lumMod val="50000"/>
                  <a:lumOff val="50000"/>
                </a:schemeClr>
              </a:solidFill>
              <a:latin typeface="Roboto Medium" panose="02000000000000000000" pitchFamily="2" charset="0"/>
              <a:ea typeface="Roboto Medium" panose="02000000000000000000" pitchFamily="2" charset="0"/>
            </a:endParaRPr>
          </a:p>
        </p:txBody>
      </p:sp>
      <p:sp>
        <p:nvSpPr>
          <p:cNvPr id="101" name="TextBox 100">
            <a:extLst>
              <a:ext uri="{FF2B5EF4-FFF2-40B4-BE49-F238E27FC236}">
                <a16:creationId xmlns:a16="http://schemas.microsoft.com/office/drawing/2014/main" id="{96DDD72B-8C11-4C78-AE7F-3639649C6A09}"/>
              </a:ext>
            </a:extLst>
          </p:cNvPr>
          <p:cNvSpPr txBox="1"/>
          <p:nvPr/>
        </p:nvSpPr>
        <p:spPr>
          <a:xfrm>
            <a:off x="14949123" y="3495576"/>
            <a:ext cx="2411238" cy="523220"/>
          </a:xfrm>
          <a:prstGeom prst="rect">
            <a:avLst/>
          </a:prstGeom>
          <a:noFill/>
        </p:spPr>
        <p:txBody>
          <a:bodyPr wrap="none" rtlCol="0">
            <a:spAutoFit/>
          </a:bodyPr>
          <a:lstStyle/>
          <a:p>
            <a:pPr algn="ctr"/>
            <a:r>
              <a:rPr lang="id-ID" sz="2800" dirty="0" err="1">
                <a:solidFill>
                  <a:schemeClr val="tx1">
                    <a:lumMod val="50000"/>
                    <a:lumOff val="50000"/>
                  </a:schemeClr>
                </a:solidFill>
                <a:latin typeface="Roboto Medium" panose="02000000000000000000" pitchFamily="2" charset="0"/>
                <a:ea typeface="Roboto Medium" panose="02000000000000000000" pitchFamily="2" charset="0"/>
              </a:rPr>
              <a:t>Location</a:t>
            </a:r>
            <a:r>
              <a:rPr lang="id-ID" sz="2800" dirty="0">
                <a:solidFill>
                  <a:schemeClr val="tx1">
                    <a:lumMod val="50000"/>
                    <a:lumOff val="50000"/>
                  </a:schemeClr>
                </a:solidFill>
                <a:latin typeface="Roboto Medium" panose="02000000000000000000" pitchFamily="2" charset="0"/>
                <a:ea typeface="Roboto Medium" panose="02000000000000000000" pitchFamily="2" charset="0"/>
              </a:rPr>
              <a:t> Data</a:t>
            </a:r>
          </a:p>
        </p:txBody>
      </p:sp>
      <p:sp>
        <p:nvSpPr>
          <p:cNvPr id="103" name="TextBox 102">
            <a:extLst>
              <a:ext uri="{FF2B5EF4-FFF2-40B4-BE49-F238E27FC236}">
                <a16:creationId xmlns:a16="http://schemas.microsoft.com/office/drawing/2014/main" id="{AAFDD34E-CEA6-496F-BBD7-B70738CB0C12}"/>
              </a:ext>
            </a:extLst>
          </p:cNvPr>
          <p:cNvSpPr txBox="1"/>
          <p:nvPr/>
        </p:nvSpPr>
        <p:spPr>
          <a:xfrm>
            <a:off x="5304133" y="4376609"/>
            <a:ext cx="1459054" cy="830997"/>
          </a:xfrm>
          <a:prstGeom prst="rect">
            <a:avLst/>
          </a:prstGeom>
          <a:solidFill>
            <a:schemeClr val="bg1"/>
          </a:solidFill>
        </p:spPr>
        <p:txBody>
          <a:bodyPr wrap="none" rtlCol="0">
            <a:spAutoFit/>
          </a:bodyPr>
          <a:lstStyle/>
          <a:p>
            <a:r>
              <a:rPr lang="id-ID" sz="4800" dirty="0">
                <a:solidFill>
                  <a:srgbClr val="607D8B"/>
                </a:solidFill>
                <a:latin typeface="Roboto" pitchFamily="2" charset="0"/>
                <a:ea typeface="Roboto" pitchFamily="2" charset="0"/>
              </a:rPr>
              <a:t>Data</a:t>
            </a:r>
          </a:p>
        </p:txBody>
      </p:sp>
      <p:sp>
        <p:nvSpPr>
          <p:cNvPr id="104" name="Rectangle 103">
            <a:extLst>
              <a:ext uri="{FF2B5EF4-FFF2-40B4-BE49-F238E27FC236}">
                <a16:creationId xmlns:a16="http://schemas.microsoft.com/office/drawing/2014/main" id="{7B8D48E9-01C4-4541-853D-789A45DCDD81}"/>
              </a:ext>
            </a:extLst>
          </p:cNvPr>
          <p:cNvSpPr/>
          <p:nvPr/>
        </p:nvSpPr>
        <p:spPr>
          <a:xfrm>
            <a:off x="6016848" y="6729776"/>
            <a:ext cx="12359149" cy="5924340"/>
          </a:xfrm>
          <a:prstGeom prst="rect">
            <a:avLst/>
          </a:prstGeom>
          <a:noFill/>
          <a:ln w="76200">
            <a:solidFill>
              <a:srgbClr val="607D8B"/>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5" name="TextBox 104">
            <a:extLst>
              <a:ext uri="{FF2B5EF4-FFF2-40B4-BE49-F238E27FC236}">
                <a16:creationId xmlns:a16="http://schemas.microsoft.com/office/drawing/2014/main" id="{B74443FF-2597-466E-9A6C-EEDB943914AB}"/>
              </a:ext>
            </a:extLst>
          </p:cNvPr>
          <p:cNvSpPr txBox="1"/>
          <p:nvPr/>
        </p:nvSpPr>
        <p:spPr>
          <a:xfrm>
            <a:off x="2556593" y="7371033"/>
            <a:ext cx="6954147" cy="830997"/>
          </a:xfrm>
          <a:prstGeom prst="rect">
            <a:avLst/>
          </a:prstGeom>
          <a:solidFill>
            <a:schemeClr val="bg1"/>
          </a:solidFill>
        </p:spPr>
        <p:txBody>
          <a:bodyPr wrap="none" rtlCol="0">
            <a:spAutoFit/>
          </a:bodyPr>
          <a:lstStyle/>
          <a:p>
            <a:pPr algn="ctr"/>
            <a:r>
              <a:rPr lang="id-ID" sz="4800" dirty="0">
                <a:solidFill>
                  <a:srgbClr val="607D8B"/>
                </a:solidFill>
                <a:latin typeface="Roboto" pitchFamily="2" charset="0"/>
                <a:ea typeface="Roboto" pitchFamily="2" charset="0"/>
              </a:rPr>
              <a:t>Lingkup Pengembangan</a:t>
            </a:r>
          </a:p>
        </p:txBody>
      </p:sp>
    </p:spTree>
    <p:extLst>
      <p:ext uri="{BB962C8B-B14F-4D97-AF65-F5344CB8AC3E}">
        <p14:creationId xmlns:p14="http://schemas.microsoft.com/office/powerpoint/2010/main" val="3236219533"/>
      </p:ext>
    </p:extLst>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2C7C73-A55C-407B-B8E7-9D9340C7ECC2}"/>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A3F2EA1E-7882-4805-976F-2DC1E1BCF028}"/>
                </a:ext>
              </a:extLst>
            </p:cNvPr>
            <p:cNvSpPr/>
            <p:nvPr/>
          </p:nvSpPr>
          <p:spPr>
            <a:xfrm>
              <a:off x="1487940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D976E131-855E-40F7-BA07-46941C14794F}"/>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E0BDC3F6-B5EA-4095-A1FC-5804BB7309BC}"/>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A2E59D3D-B270-4375-8F6F-526C70172715}"/>
                </a:ext>
              </a:extLst>
            </p:cNvPr>
            <p:cNvSpPr/>
            <p:nvPr/>
          </p:nvSpPr>
          <p:spPr>
            <a:xfrm>
              <a:off x="14879400" y="7478"/>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CDBD4564-3560-4DC1-9913-F040C310FEA7}"/>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6E0691B9-324C-4383-9D57-9CC1739891DB}"/>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8" name="Oval 17">
            <a:extLst>
              <a:ext uri="{FF2B5EF4-FFF2-40B4-BE49-F238E27FC236}">
                <a16:creationId xmlns:a16="http://schemas.microsoft.com/office/drawing/2014/main" id="{DD14A16C-B5D2-4777-B4AF-E99EFD0D99BC}"/>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17</a:t>
            </a:r>
          </a:p>
        </p:txBody>
      </p:sp>
      <p:sp>
        <p:nvSpPr>
          <p:cNvPr id="19" name="TextBox 18">
            <a:extLst>
              <a:ext uri="{FF2B5EF4-FFF2-40B4-BE49-F238E27FC236}">
                <a16:creationId xmlns:a16="http://schemas.microsoft.com/office/drawing/2014/main" id="{40505F1F-EFC1-4BAF-B281-96CFDA77DDDA}"/>
              </a:ext>
            </a:extLst>
          </p:cNvPr>
          <p:cNvSpPr txBox="1"/>
          <p:nvPr/>
        </p:nvSpPr>
        <p:spPr>
          <a:xfrm>
            <a:off x="1300272" y="2174205"/>
            <a:ext cx="8872427"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Diagram Komponen</a:t>
            </a:r>
          </a:p>
        </p:txBody>
      </p:sp>
      <p:pic>
        <p:nvPicPr>
          <p:cNvPr id="4" name="Picture 3">
            <a:extLst>
              <a:ext uri="{FF2B5EF4-FFF2-40B4-BE49-F238E27FC236}">
                <a16:creationId xmlns:a16="http://schemas.microsoft.com/office/drawing/2014/main" id="{6A911E9B-4E0C-47C4-A9CA-B57D689D31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6238" y="3010161"/>
            <a:ext cx="14611524" cy="10129838"/>
          </a:xfrm>
          <a:prstGeom prst="rect">
            <a:avLst/>
          </a:prstGeom>
        </p:spPr>
      </p:pic>
    </p:spTree>
    <p:extLst>
      <p:ext uri="{BB962C8B-B14F-4D97-AF65-F5344CB8AC3E}">
        <p14:creationId xmlns:p14="http://schemas.microsoft.com/office/powerpoint/2010/main" val="298826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2C7C73-A55C-407B-B8E7-9D9340C7ECC2}"/>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A3F2EA1E-7882-4805-976F-2DC1E1BCF028}"/>
                </a:ext>
              </a:extLst>
            </p:cNvPr>
            <p:cNvSpPr/>
            <p:nvPr/>
          </p:nvSpPr>
          <p:spPr>
            <a:xfrm>
              <a:off x="1487940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D976E131-855E-40F7-BA07-46941C14794F}"/>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E0BDC3F6-B5EA-4095-A1FC-5804BB7309BC}"/>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A2E59D3D-B270-4375-8F6F-526C70172715}"/>
                </a:ext>
              </a:extLst>
            </p:cNvPr>
            <p:cNvSpPr/>
            <p:nvPr/>
          </p:nvSpPr>
          <p:spPr>
            <a:xfrm>
              <a:off x="14879400" y="7478"/>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CDBD4564-3560-4DC1-9913-F040C310FEA7}"/>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6E0691B9-324C-4383-9D57-9CC1739891DB}"/>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8" name="Oval 17">
            <a:extLst>
              <a:ext uri="{FF2B5EF4-FFF2-40B4-BE49-F238E27FC236}">
                <a16:creationId xmlns:a16="http://schemas.microsoft.com/office/drawing/2014/main" id="{DD14A16C-B5D2-4777-B4AF-E99EFD0D99BC}"/>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18</a:t>
            </a:r>
          </a:p>
        </p:txBody>
      </p:sp>
      <p:sp>
        <p:nvSpPr>
          <p:cNvPr id="19" name="TextBox 18">
            <a:extLst>
              <a:ext uri="{FF2B5EF4-FFF2-40B4-BE49-F238E27FC236}">
                <a16:creationId xmlns:a16="http://schemas.microsoft.com/office/drawing/2014/main" id="{40505F1F-EFC1-4BAF-B281-96CFDA77DDDA}"/>
              </a:ext>
            </a:extLst>
          </p:cNvPr>
          <p:cNvSpPr txBox="1"/>
          <p:nvPr/>
        </p:nvSpPr>
        <p:spPr>
          <a:xfrm>
            <a:off x="1300272" y="2174205"/>
            <a:ext cx="8872427"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Hasil Pengujian</a:t>
            </a:r>
          </a:p>
        </p:txBody>
      </p:sp>
      <p:sp>
        <p:nvSpPr>
          <p:cNvPr id="20" name="TextBox 19">
            <a:extLst>
              <a:ext uri="{FF2B5EF4-FFF2-40B4-BE49-F238E27FC236}">
                <a16:creationId xmlns:a16="http://schemas.microsoft.com/office/drawing/2014/main" id="{678AD440-DE0F-416B-B1DE-FFDDEDA4458E}"/>
              </a:ext>
            </a:extLst>
          </p:cNvPr>
          <p:cNvSpPr txBox="1"/>
          <p:nvPr/>
        </p:nvSpPr>
        <p:spPr>
          <a:xfrm>
            <a:off x="1287155" y="3185978"/>
            <a:ext cx="2527200" cy="602251"/>
          </a:xfrm>
          <a:prstGeom prst="rect">
            <a:avLst/>
          </a:prstGeom>
          <a:noFill/>
        </p:spPr>
        <p:txBody>
          <a:bodyPr wrap="square" rtlCol="0">
            <a:spAutoFit/>
          </a:bodyPr>
          <a:lstStyle/>
          <a:p>
            <a:r>
              <a:rPr lang="id-ID" sz="3200" dirty="0">
                <a:solidFill>
                  <a:schemeClr val="bg1">
                    <a:lumMod val="50000"/>
                  </a:schemeClr>
                </a:solidFill>
                <a:latin typeface="Roboto Light" panose="02000000000000000000" pitchFamily="2" charset="0"/>
                <a:ea typeface="Roboto Light" panose="02000000000000000000" pitchFamily="2" charset="0"/>
              </a:rPr>
              <a:t>Fitur </a:t>
            </a:r>
            <a:r>
              <a:rPr lang="id-ID" sz="3200" i="1" dirty="0" err="1">
                <a:solidFill>
                  <a:schemeClr val="bg1">
                    <a:lumMod val="50000"/>
                  </a:schemeClr>
                </a:solidFill>
                <a:latin typeface="Roboto Light" panose="02000000000000000000" pitchFamily="2" charset="0"/>
                <a:ea typeface="Roboto Light" panose="02000000000000000000" pitchFamily="2" charset="0"/>
              </a:rPr>
              <a:t>Parking</a:t>
            </a:r>
            <a:endParaRPr lang="id-ID" sz="3200" dirty="0">
              <a:solidFill>
                <a:schemeClr val="bg1">
                  <a:lumMod val="50000"/>
                </a:schemeClr>
              </a:solidFill>
              <a:latin typeface="Roboto Light" panose="02000000000000000000" pitchFamily="2" charset="0"/>
              <a:ea typeface="Roboto Light" panose="02000000000000000000" pitchFamily="2" charset="0"/>
            </a:endParaRPr>
          </a:p>
        </p:txBody>
      </p:sp>
      <p:pic>
        <p:nvPicPr>
          <p:cNvPr id="5" name="Picture 4">
            <a:extLst>
              <a:ext uri="{FF2B5EF4-FFF2-40B4-BE49-F238E27FC236}">
                <a16:creationId xmlns:a16="http://schemas.microsoft.com/office/drawing/2014/main" id="{9EECB777-3AC4-4B12-9582-F89556E98F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968" y="4098135"/>
            <a:ext cx="4318255" cy="8462162"/>
          </a:xfrm>
          <a:prstGeom prst="rect">
            <a:avLst/>
          </a:prstGeom>
        </p:spPr>
      </p:pic>
      <p:pic>
        <p:nvPicPr>
          <p:cNvPr id="7" name="Picture 6">
            <a:extLst>
              <a:ext uri="{FF2B5EF4-FFF2-40B4-BE49-F238E27FC236}">
                <a16:creationId xmlns:a16="http://schemas.microsoft.com/office/drawing/2014/main" id="{D453707E-6964-48A3-A86B-1C78189100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0614" y="4098135"/>
            <a:ext cx="4318989" cy="8462163"/>
          </a:xfrm>
          <a:prstGeom prst="rect">
            <a:avLst/>
          </a:prstGeom>
        </p:spPr>
      </p:pic>
      <p:pic>
        <p:nvPicPr>
          <p:cNvPr id="9" name="Picture 8">
            <a:extLst>
              <a:ext uri="{FF2B5EF4-FFF2-40B4-BE49-F238E27FC236}">
                <a16:creationId xmlns:a16="http://schemas.microsoft.com/office/drawing/2014/main" id="{2410AECA-2FE7-4F6C-8287-C793F9032C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2288" y="4097416"/>
            <a:ext cx="4318989" cy="8463600"/>
          </a:xfrm>
          <a:prstGeom prst="rect">
            <a:avLst/>
          </a:prstGeom>
        </p:spPr>
      </p:pic>
      <p:pic>
        <p:nvPicPr>
          <p:cNvPr id="22" name="Picture 21">
            <a:extLst>
              <a:ext uri="{FF2B5EF4-FFF2-40B4-BE49-F238E27FC236}">
                <a16:creationId xmlns:a16="http://schemas.microsoft.com/office/drawing/2014/main" id="{4906F78C-B881-4D4A-AFC6-6B0A3CC5C6C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98043" y="4097416"/>
            <a:ext cx="4318989" cy="8463600"/>
          </a:xfrm>
          <a:prstGeom prst="rect">
            <a:avLst/>
          </a:prstGeom>
        </p:spPr>
      </p:pic>
    </p:spTree>
    <p:extLst>
      <p:ext uri="{BB962C8B-B14F-4D97-AF65-F5344CB8AC3E}">
        <p14:creationId xmlns:p14="http://schemas.microsoft.com/office/powerpoint/2010/main" val="1126605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2C7C73-A55C-407B-B8E7-9D9340C7ECC2}"/>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A3F2EA1E-7882-4805-976F-2DC1E1BCF028}"/>
                </a:ext>
              </a:extLst>
            </p:cNvPr>
            <p:cNvSpPr/>
            <p:nvPr/>
          </p:nvSpPr>
          <p:spPr>
            <a:xfrm>
              <a:off x="1487940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D976E131-855E-40F7-BA07-46941C14794F}"/>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E0BDC3F6-B5EA-4095-A1FC-5804BB7309BC}"/>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A2E59D3D-B270-4375-8F6F-526C70172715}"/>
                </a:ext>
              </a:extLst>
            </p:cNvPr>
            <p:cNvSpPr/>
            <p:nvPr/>
          </p:nvSpPr>
          <p:spPr>
            <a:xfrm>
              <a:off x="14879400" y="7478"/>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CDBD4564-3560-4DC1-9913-F040C310FEA7}"/>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6E0691B9-324C-4383-9D57-9CC1739891DB}"/>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8" name="Oval 17">
            <a:extLst>
              <a:ext uri="{FF2B5EF4-FFF2-40B4-BE49-F238E27FC236}">
                <a16:creationId xmlns:a16="http://schemas.microsoft.com/office/drawing/2014/main" id="{DD14A16C-B5D2-4777-B4AF-E99EFD0D99BC}"/>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19</a:t>
            </a:r>
          </a:p>
        </p:txBody>
      </p:sp>
      <p:sp>
        <p:nvSpPr>
          <p:cNvPr id="19" name="TextBox 18">
            <a:extLst>
              <a:ext uri="{FF2B5EF4-FFF2-40B4-BE49-F238E27FC236}">
                <a16:creationId xmlns:a16="http://schemas.microsoft.com/office/drawing/2014/main" id="{40505F1F-EFC1-4BAF-B281-96CFDA77DDDA}"/>
              </a:ext>
            </a:extLst>
          </p:cNvPr>
          <p:cNvSpPr txBox="1"/>
          <p:nvPr/>
        </p:nvSpPr>
        <p:spPr>
          <a:xfrm>
            <a:off x="1300272" y="2174205"/>
            <a:ext cx="8872427"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Hasil Pengujian</a:t>
            </a:r>
          </a:p>
        </p:txBody>
      </p:sp>
      <p:sp>
        <p:nvSpPr>
          <p:cNvPr id="20" name="TextBox 19">
            <a:extLst>
              <a:ext uri="{FF2B5EF4-FFF2-40B4-BE49-F238E27FC236}">
                <a16:creationId xmlns:a16="http://schemas.microsoft.com/office/drawing/2014/main" id="{678AD440-DE0F-416B-B1DE-FFDDEDA4458E}"/>
              </a:ext>
            </a:extLst>
          </p:cNvPr>
          <p:cNvSpPr txBox="1"/>
          <p:nvPr/>
        </p:nvSpPr>
        <p:spPr>
          <a:xfrm>
            <a:off x="1287155" y="3185978"/>
            <a:ext cx="2527200" cy="602251"/>
          </a:xfrm>
          <a:prstGeom prst="rect">
            <a:avLst/>
          </a:prstGeom>
          <a:noFill/>
        </p:spPr>
        <p:txBody>
          <a:bodyPr wrap="square" rtlCol="0">
            <a:spAutoFit/>
          </a:bodyPr>
          <a:lstStyle/>
          <a:p>
            <a:r>
              <a:rPr lang="id-ID" sz="3200" dirty="0">
                <a:solidFill>
                  <a:schemeClr val="bg1">
                    <a:lumMod val="50000"/>
                  </a:schemeClr>
                </a:solidFill>
                <a:latin typeface="Roboto Light" panose="02000000000000000000" pitchFamily="2" charset="0"/>
                <a:ea typeface="Roboto Light" panose="02000000000000000000" pitchFamily="2" charset="0"/>
              </a:rPr>
              <a:t>Fitur </a:t>
            </a:r>
            <a:r>
              <a:rPr lang="id-ID" sz="3200" i="1" dirty="0">
                <a:solidFill>
                  <a:schemeClr val="bg1">
                    <a:lumMod val="50000"/>
                  </a:schemeClr>
                </a:solidFill>
                <a:latin typeface="Roboto Light" panose="02000000000000000000" pitchFamily="2" charset="0"/>
                <a:ea typeface="Roboto Light" panose="02000000000000000000" pitchFamily="2" charset="0"/>
              </a:rPr>
              <a:t>Event</a:t>
            </a:r>
            <a:endParaRPr lang="id-ID" sz="3200" dirty="0">
              <a:solidFill>
                <a:schemeClr val="bg1">
                  <a:lumMod val="50000"/>
                </a:schemeClr>
              </a:solidFill>
              <a:latin typeface="Roboto Light" panose="02000000000000000000" pitchFamily="2" charset="0"/>
              <a:ea typeface="Roboto Light" panose="02000000000000000000" pitchFamily="2" charset="0"/>
            </a:endParaRPr>
          </a:p>
        </p:txBody>
      </p:sp>
      <p:grpSp>
        <p:nvGrpSpPr>
          <p:cNvPr id="25" name="Group 24">
            <a:extLst>
              <a:ext uri="{FF2B5EF4-FFF2-40B4-BE49-F238E27FC236}">
                <a16:creationId xmlns:a16="http://schemas.microsoft.com/office/drawing/2014/main" id="{5D8CE633-FE15-4DE8-8B62-9C42454ABE15}"/>
              </a:ext>
            </a:extLst>
          </p:cNvPr>
          <p:cNvGrpSpPr/>
          <p:nvPr/>
        </p:nvGrpSpPr>
        <p:grpSpPr>
          <a:xfrm>
            <a:off x="2102857" y="3678854"/>
            <a:ext cx="20178287" cy="9461145"/>
            <a:chOff x="2092280" y="3678854"/>
            <a:chExt cx="20178287" cy="9461145"/>
          </a:xfrm>
        </p:grpSpPr>
        <p:pic>
          <p:nvPicPr>
            <p:cNvPr id="4" name="Picture 3">
              <a:extLst>
                <a:ext uri="{FF2B5EF4-FFF2-40B4-BE49-F238E27FC236}">
                  <a16:creationId xmlns:a16="http://schemas.microsoft.com/office/drawing/2014/main" id="{F59EA180-5A3A-4926-AF60-2481EE61F2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2280" y="3678854"/>
              <a:ext cx="4828038" cy="9461145"/>
            </a:xfrm>
            <a:prstGeom prst="rect">
              <a:avLst/>
            </a:prstGeom>
          </p:spPr>
        </p:pic>
        <p:pic>
          <p:nvPicPr>
            <p:cNvPr id="8" name="Picture 7">
              <a:extLst>
                <a:ext uri="{FF2B5EF4-FFF2-40B4-BE49-F238E27FC236}">
                  <a16:creationId xmlns:a16="http://schemas.microsoft.com/office/drawing/2014/main" id="{D9F9306B-D890-4C66-9FE9-06FCDD5B7B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5443" y="4769297"/>
              <a:ext cx="6840000" cy="7280259"/>
            </a:xfrm>
            <a:prstGeom prst="rect">
              <a:avLst/>
            </a:prstGeom>
          </p:spPr>
        </p:pic>
        <p:pic>
          <p:nvPicPr>
            <p:cNvPr id="24" name="Picture 23">
              <a:extLst>
                <a:ext uri="{FF2B5EF4-FFF2-40B4-BE49-F238E27FC236}">
                  <a16:creationId xmlns:a16="http://schemas.microsoft.com/office/drawing/2014/main" id="{250F358F-C7B8-4B7B-97D8-2AFB56E16D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30567" y="4769298"/>
              <a:ext cx="6840000" cy="7280257"/>
            </a:xfrm>
            <a:prstGeom prst="rect">
              <a:avLst/>
            </a:prstGeom>
          </p:spPr>
        </p:pic>
      </p:grpSp>
    </p:spTree>
    <p:extLst>
      <p:ext uri="{BB962C8B-B14F-4D97-AF65-F5344CB8AC3E}">
        <p14:creationId xmlns:p14="http://schemas.microsoft.com/office/powerpoint/2010/main" val="2897156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1AB5F-AC30-4D80-B024-06FC95099927}"/>
              </a:ext>
            </a:extLst>
          </p:cNvPr>
          <p:cNvSpPr>
            <a:spLocks noGrp="1"/>
          </p:cNvSpPr>
          <p:nvPr>
            <p:ph type="title"/>
          </p:nvPr>
        </p:nvSpPr>
        <p:spPr>
          <a:xfrm>
            <a:off x="-1" y="1091356"/>
            <a:ext cx="3600000" cy="1080000"/>
          </a:xfrm>
          <a:solidFill>
            <a:srgbClr val="009688"/>
          </a:solidFill>
        </p:spPr>
        <p:txBody>
          <a:bodyPr>
            <a:normAutofit/>
          </a:bodyPr>
          <a:lstStyle/>
          <a:p>
            <a:pPr algn="ctr"/>
            <a:r>
              <a:rPr lang="id-ID" sz="5400" dirty="0">
                <a:solidFill>
                  <a:schemeClr val="bg1"/>
                </a:solidFill>
                <a:latin typeface="Roboto" pitchFamily="2" charset="0"/>
                <a:ea typeface="Roboto" pitchFamily="2" charset="0"/>
              </a:rPr>
              <a:t>Daftar Isi</a:t>
            </a:r>
          </a:p>
        </p:txBody>
      </p:sp>
      <p:sp>
        <p:nvSpPr>
          <p:cNvPr id="6" name="Flowchart: Delay 5">
            <a:extLst>
              <a:ext uri="{FF2B5EF4-FFF2-40B4-BE49-F238E27FC236}">
                <a16:creationId xmlns:a16="http://schemas.microsoft.com/office/drawing/2014/main" id="{5E9E27B0-C07A-4C10-A3B1-5CC651432FFE}"/>
              </a:ext>
            </a:extLst>
          </p:cNvPr>
          <p:cNvSpPr/>
          <p:nvPr/>
        </p:nvSpPr>
        <p:spPr>
          <a:xfrm>
            <a:off x="3547997" y="1091356"/>
            <a:ext cx="720000" cy="1080000"/>
          </a:xfrm>
          <a:prstGeom prst="flowChartDelay">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15" name="Group 14">
            <a:extLst>
              <a:ext uri="{FF2B5EF4-FFF2-40B4-BE49-F238E27FC236}">
                <a16:creationId xmlns:a16="http://schemas.microsoft.com/office/drawing/2014/main" id="{D7792F2B-93F8-49ED-8A67-22D4A4C578CD}"/>
              </a:ext>
            </a:extLst>
          </p:cNvPr>
          <p:cNvGrpSpPr/>
          <p:nvPr/>
        </p:nvGrpSpPr>
        <p:grpSpPr>
          <a:xfrm>
            <a:off x="2880002" y="3262712"/>
            <a:ext cx="18621463" cy="1080000"/>
            <a:chOff x="2880000" y="4519749"/>
            <a:chExt cx="18621463" cy="1080000"/>
          </a:xfrm>
        </p:grpSpPr>
        <p:grpSp>
          <p:nvGrpSpPr>
            <p:cNvPr id="12" name="Group 11">
              <a:extLst>
                <a:ext uri="{FF2B5EF4-FFF2-40B4-BE49-F238E27FC236}">
                  <a16:creationId xmlns:a16="http://schemas.microsoft.com/office/drawing/2014/main" id="{CB09A233-5FC2-44DD-9F78-252CD158F340}"/>
                </a:ext>
              </a:extLst>
            </p:cNvPr>
            <p:cNvGrpSpPr/>
            <p:nvPr/>
          </p:nvGrpSpPr>
          <p:grpSpPr>
            <a:xfrm>
              <a:off x="2880000" y="4519749"/>
              <a:ext cx="3240000" cy="1080000"/>
              <a:chOff x="2879999" y="4519749"/>
              <a:chExt cx="3240000" cy="1080000"/>
            </a:xfrm>
          </p:grpSpPr>
          <p:sp>
            <p:nvSpPr>
              <p:cNvPr id="7" name="Flowchart: Delay 6">
                <a:extLst>
                  <a:ext uri="{FF2B5EF4-FFF2-40B4-BE49-F238E27FC236}">
                    <a16:creationId xmlns:a16="http://schemas.microsoft.com/office/drawing/2014/main" id="{0E3B6BC3-7C43-42DB-B4EA-8D8D277C55E5}"/>
                  </a:ext>
                </a:extLst>
              </p:cNvPr>
              <p:cNvSpPr/>
              <p:nvPr/>
            </p:nvSpPr>
            <p:spPr>
              <a:xfrm flipH="1">
                <a:off x="2879999" y="4519749"/>
                <a:ext cx="720000" cy="1080000"/>
              </a:xfrm>
              <a:prstGeom prst="flowChartDelay">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a:extLst>
                  <a:ext uri="{FF2B5EF4-FFF2-40B4-BE49-F238E27FC236}">
                    <a16:creationId xmlns:a16="http://schemas.microsoft.com/office/drawing/2014/main" id="{147275F9-35CC-4EDC-9E99-F812BD9E148A}"/>
                  </a:ext>
                </a:extLst>
              </p:cNvPr>
              <p:cNvSpPr/>
              <p:nvPr/>
            </p:nvSpPr>
            <p:spPr>
              <a:xfrm>
                <a:off x="3599999" y="4519749"/>
                <a:ext cx="2520000" cy="1080000"/>
              </a:xfrm>
              <a:prstGeom prst="rect">
                <a:avLst/>
              </a:prstGeom>
              <a:solidFill>
                <a:srgbClr val="FF5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d-ID" sz="2800" dirty="0">
                    <a:latin typeface="Roboto" pitchFamily="2" charset="0"/>
                    <a:ea typeface="Roboto" pitchFamily="2" charset="0"/>
                  </a:rPr>
                  <a:t>SLIDES 3 - 7</a:t>
                </a:r>
                <a:r>
                  <a:rPr lang="id-ID" sz="2800" dirty="0">
                    <a:solidFill>
                      <a:srgbClr val="FF5252"/>
                    </a:solidFill>
                    <a:latin typeface="Roboto" pitchFamily="2" charset="0"/>
                    <a:ea typeface="Roboto" pitchFamily="2" charset="0"/>
                  </a:rPr>
                  <a:t>_</a:t>
                </a:r>
              </a:p>
            </p:txBody>
          </p:sp>
        </p:grpSp>
        <p:cxnSp>
          <p:nvCxnSpPr>
            <p:cNvPr id="10" name="Straight Connector 9">
              <a:extLst>
                <a:ext uri="{FF2B5EF4-FFF2-40B4-BE49-F238E27FC236}">
                  <a16:creationId xmlns:a16="http://schemas.microsoft.com/office/drawing/2014/main" id="{0107F2C3-7324-4FB4-ABB8-E0D3BFE0017F}"/>
                </a:ext>
              </a:extLst>
            </p:cNvPr>
            <p:cNvCxnSpPr>
              <a:cxnSpLocks/>
            </p:cNvCxnSpPr>
            <p:nvPr/>
          </p:nvCxnSpPr>
          <p:spPr>
            <a:xfrm>
              <a:off x="6120000" y="5571650"/>
              <a:ext cx="15381463" cy="0"/>
            </a:xfrm>
            <a:prstGeom prst="line">
              <a:avLst/>
            </a:prstGeom>
            <a:ln w="57150">
              <a:solidFill>
                <a:srgbClr val="FF5252"/>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05745FED-3F76-480D-A74D-BC07095BA79A}"/>
              </a:ext>
            </a:extLst>
          </p:cNvPr>
          <p:cNvGrpSpPr/>
          <p:nvPr/>
        </p:nvGrpSpPr>
        <p:grpSpPr>
          <a:xfrm>
            <a:off x="2880002" y="5060963"/>
            <a:ext cx="18621463" cy="1080000"/>
            <a:chOff x="2880000" y="4519749"/>
            <a:chExt cx="18621463" cy="1080000"/>
          </a:xfrm>
        </p:grpSpPr>
        <p:grpSp>
          <p:nvGrpSpPr>
            <p:cNvPr id="17" name="Group 16">
              <a:extLst>
                <a:ext uri="{FF2B5EF4-FFF2-40B4-BE49-F238E27FC236}">
                  <a16:creationId xmlns:a16="http://schemas.microsoft.com/office/drawing/2014/main" id="{65C5D602-5A62-4BA8-8618-0EC0BAAB5BF2}"/>
                </a:ext>
              </a:extLst>
            </p:cNvPr>
            <p:cNvGrpSpPr/>
            <p:nvPr/>
          </p:nvGrpSpPr>
          <p:grpSpPr>
            <a:xfrm>
              <a:off x="2880000" y="4519749"/>
              <a:ext cx="3240000" cy="1080000"/>
              <a:chOff x="2879999" y="4519749"/>
              <a:chExt cx="3240000" cy="1080000"/>
            </a:xfrm>
          </p:grpSpPr>
          <p:sp>
            <p:nvSpPr>
              <p:cNvPr id="19" name="Flowchart: Delay 18">
                <a:extLst>
                  <a:ext uri="{FF2B5EF4-FFF2-40B4-BE49-F238E27FC236}">
                    <a16:creationId xmlns:a16="http://schemas.microsoft.com/office/drawing/2014/main" id="{BE5987B2-2782-4707-B0BE-45640B2C3A3F}"/>
                  </a:ext>
                </a:extLst>
              </p:cNvPr>
              <p:cNvSpPr/>
              <p:nvPr/>
            </p:nvSpPr>
            <p:spPr>
              <a:xfrm flipH="1">
                <a:off x="2879999" y="4519749"/>
                <a:ext cx="720000" cy="1080000"/>
              </a:xfrm>
              <a:prstGeom prst="flowChartDelay">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a:extLst>
                  <a:ext uri="{FF2B5EF4-FFF2-40B4-BE49-F238E27FC236}">
                    <a16:creationId xmlns:a16="http://schemas.microsoft.com/office/drawing/2014/main" id="{DC899C94-C99C-4283-A008-A931488EA82E}"/>
                  </a:ext>
                </a:extLst>
              </p:cNvPr>
              <p:cNvSpPr/>
              <p:nvPr/>
            </p:nvSpPr>
            <p:spPr>
              <a:xfrm>
                <a:off x="3599999" y="4519749"/>
                <a:ext cx="2520000" cy="1080000"/>
              </a:xfrm>
              <a:prstGeom prst="rect">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id-ID" sz="2800" dirty="0">
                    <a:latin typeface="Roboto" pitchFamily="2" charset="0"/>
                    <a:ea typeface="Roboto" pitchFamily="2" charset="0"/>
                  </a:rPr>
                  <a:t>SLIDES 8 - 9</a:t>
                </a:r>
                <a:r>
                  <a:rPr lang="id-ID" sz="2800" dirty="0">
                    <a:solidFill>
                      <a:srgbClr val="009688"/>
                    </a:solidFill>
                    <a:latin typeface="Roboto" pitchFamily="2" charset="0"/>
                    <a:ea typeface="Roboto" pitchFamily="2" charset="0"/>
                  </a:rPr>
                  <a:t>_</a:t>
                </a:r>
              </a:p>
            </p:txBody>
          </p:sp>
        </p:grpSp>
        <p:cxnSp>
          <p:nvCxnSpPr>
            <p:cNvPr id="18" name="Straight Connector 17">
              <a:extLst>
                <a:ext uri="{FF2B5EF4-FFF2-40B4-BE49-F238E27FC236}">
                  <a16:creationId xmlns:a16="http://schemas.microsoft.com/office/drawing/2014/main" id="{8545FAB0-D606-42F4-AF96-6E5383486C11}"/>
                </a:ext>
              </a:extLst>
            </p:cNvPr>
            <p:cNvCxnSpPr>
              <a:cxnSpLocks/>
            </p:cNvCxnSpPr>
            <p:nvPr/>
          </p:nvCxnSpPr>
          <p:spPr>
            <a:xfrm>
              <a:off x="6120000" y="5571650"/>
              <a:ext cx="15381463" cy="0"/>
            </a:xfrm>
            <a:prstGeom prst="line">
              <a:avLst/>
            </a:prstGeom>
            <a:ln w="57150">
              <a:solidFill>
                <a:srgbClr val="009688"/>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0CDA761-641F-4618-8F67-911DFAB2E1B0}"/>
              </a:ext>
            </a:extLst>
          </p:cNvPr>
          <p:cNvGrpSpPr/>
          <p:nvPr/>
        </p:nvGrpSpPr>
        <p:grpSpPr>
          <a:xfrm>
            <a:off x="2880002" y="6831113"/>
            <a:ext cx="18621463" cy="1080000"/>
            <a:chOff x="2880000" y="4519749"/>
            <a:chExt cx="18621463" cy="1080000"/>
          </a:xfrm>
        </p:grpSpPr>
        <p:grpSp>
          <p:nvGrpSpPr>
            <p:cNvPr id="22" name="Group 21">
              <a:extLst>
                <a:ext uri="{FF2B5EF4-FFF2-40B4-BE49-F238E27FC236}">
                  <a16:creationId xmlns:a16="http://schemas.microsoft.com/office/drawing/2014/main" id="{2FEB8381-21A5-49BF-A02B-06F3326AB353}"/>
                </a:ext>
              </a:extLst>
            </p:cNvPr>
            <p:cNvGrpSpPr/>
            <p:nvPr/>
          </p:nvGrpSpPr>
          <p:grpSpPr>
            <a:xfrm>
              <a:off x="2880000" y="4519749"/>
              <a:ext cx="3240000" cy="1080000"/>
              <a:chOff x="2879999" y="4519749"/>
              <a:chExt cx="3240000" cy="1080000"/>
            </a:xfrm>
          </p:grpSpPr>
          <p:sp>
            <p:nvSpPr>
              <p:cNvPr id="24" name="Flowchart: Delay 23">
                <a:extLst>
                  <a:ext uri="{FF2B5EF4-FFF2-40B4-BE49-F238E27FC236}">
                    <a16:creationId xmlns:a16="http://schemas.microsoft.com/office/drawing/2014/main" id="{1BCCDAD4-99EF-40DB-AC9C-4DBB7FAF2100}"/>
                  </a:ext>
                </a:extLst>
              </p:cNvPr>
              <p:cNvSpPr/>
              <p:nvPr/>
            </p:nvSpPr>
            <p:spPr>
              <a:xfrm flipH="1">
                <a:off x="2879999" y="4519749"/>
                <a:ext cx="720000" cy="1080000"/>
              </a:xfrm>
              <a:prstGeom prst="flowChartDelay">
                <a:avLst/>
              </a:prstGeom>
              <a:solidFill>
                <a:srgbClr val="3C7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24">
                <a:extLst>
                  <a:ext uri="{FF2B5EF4-FFF2-40B4-BE49-F238E27FC236}">
                    <a16:creationId xmlns:a16="http://schemas.microsoft.com/office/drawing/2014/main" id="{7BE404ED-54AA-4666-990C-5989240581BD}"/>
                  </a:ext>
                </a:extLst>
              </p:cNvPr>
              <p:cNvSpPr/>
              <p:nvPr/>
            </p:nvSpPr>
            <p:spPr>
              <a:xfrm>
                <a:off x="3599999" y="4519749"/>
                <a:ext cx="2520000" cy="1080000"/>
              </a:xfrm>
              <a:prstGeom prst="rect">
                <a:avLst/>
              </a:prstGeom>
              <a:solidFill>
                <a:srgbClr val="3C7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800" dirty="0">
                    <a:latin typeface="Roboto" pitchFamily="2" charset="0"/>
                    <a:ea typeface="Roboto" pitchFamily="2" charset="0"/>
                  </a:rPr>
                  <a:t>SLIDES 10-14</a:t>
                </a:r>
              </a:p>
            </p:txBody>
          </p:sp>
        </p:grpSp>
        <p:cxnSp>
          <p:nvCxnSpPr>
            <p:cNvPr id="23" name="Straight Connector 22">
              <a:extLst>
                <a:ext uri="{FF2B5EF4-FFF2-40B4-BE49-F238E27FC236}">
                  <a16:creationId xmlns:a16="http://schemas.microsoft.com/office/drawing/2014/main" id="{4EB857B9-6A54-4668-B308-0FDFA08F1C6B}"/>
                </a:ext>
              </a:extLst>
            </p:cNvPr>
            <p:cNvCxnSpPr>
              <a:cxnSpLocks/>
            </p:cNvCxnSpPr>
            <p:nvPr/>
          </p:nvCxnSpPr>
          <p:spPr>
            <a:xfrm>
              <a:off x="6120000" y="5571650"/>
              <a:ext cx="15381463" cy="0"/>
            </a:xfrm>
            <a:prstGeom prst="line">
              <a:avLst/>
            </a:prstGeom>
            <a:ln w="57150">
              <a:solidFill>
                <a:srgbClr val="3C7380"/>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D91CA33-1456-4570-A867-201B20F7734C}"/>
              </a:ext>
            </a:extLst>
          </p:cNvPr>
          <p:cNvGrpSpPr/>
          <p:nvPr/>
        </p:nvGrpSpPr>
        <p:grpSpPr>
          <a:xfrm>
            <a:off x="2880002" y="8601264"/>
            <a:ext cx="18621463" cy="1080000"/>
            <a:chOff x="2880000" y="4519749"/>
            <a:chExt cx="18621463" cy="1080000"/>
          </a:xfrm>
        </p:grpSpPr>
        <p:grpSp>
          <p:nvGrpSpPr>
            <p:cNvPr id="27" name="Group 26">
              <a:extLst>
                <a:ext uri="{FF2B5EF4-FFF2-40B4-BE49-F238E27FC236}">
                  <a16:creationId xmlns:a16="http://schemas.microsoft.com/office/drawing/2014/main" id="{72C4983F-6B58-469A-909B-7DFC1D11EFB6}"/>
                </a:ext>
              </a:extLst>
            </p:cNvPr>
            <p:cNvGrpSpPr/>
            <p:nvPr/>
          </p:nvGrpSpPr>
          <p:grpSpPr>
            <a:xfrm>
              <a:off x="2880000" y="4519749"/>
              <a:ext cx="3240000" cy="1080000"/>
              <a:chOff x="2879999" y="4519749"/>
              <a:chExt cx="3240000" cy="1080000"/>
            </a:xfrm>
          </p:grpSpPr>
          <p:sp>
            <p:nvSpPr>
              <p:cNvPr id="29" name="Flowchart: Delay 28">
                <a:extLst>
                  <a:ext uri="{FF2B5EF4-FFF2-40B4-BE49-F238E27FC236}">
                    <a16:creationId xmlns:a16="http://schemas.microsoft.com/office/drawing/2014/main" id="{930BE852-503D-495D-8774-E1D17A013765}"/>
                  </a:ext>
                </a:extLst>
              </p:cNvPr>
              <p:cNvSpPr/>
              <p:nvPr/>
            </p:nvSpPr>
            <p:spPr>
              <a:xfrm flipH="1">
                <a:off x="2879999" y="4519749"/>
                <a:ext cx="720000" cy="1080000"/>
              </a:xfrm>
              <a:prstGeom prst="flowChartDelay">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Rectangle 29">
                <a:extLst>
                  <a:ext uri="{FF2B5EF4-FFF2-40B4-BE49-F238E27FC236}">
                    <a16:creationId xmlns:a16="http://schemas.microsoft.com/office/drawing/2014/main" id="{91CD9A8E-9504-46C8-8418-18FAB7D39775}"/>
                  </a:ext>
                </a:extLst>
              </p:cNvPr>
              <p:cNvSpPr/>
              <p:nvPr/>
            </p:nvSpPr>
            <p:spPr>
              <a:xfrm>
                <a:off x="3599999" y="4519749"/>
                <a:ext cx="2520000" cy="1080000"/>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800" dirty="0">
                    <a:latin typeface="Roboto" pitchFamily="2" charset="0"/>
                    <a:ea typeface="Roboto" pitchFamily="2" charset="0"/>
                  </a:rPr>
                  <a:t>SLIDES 14-21</a:t>
                </a:r>
              </a:p>
            </p:txBody>
          </p:sp>
        </p:grpSp>
        <p:cxnSp>
          <p:nvCxnSpPr>
            <p:cNvPr id="28" name="Straight Connector 27">
              <a:extLst>
                <a:ext uri="{FF2B5EF4-FFF2-40B4-BE49-F238E27FC236}">
                  <a16:creationId xmlns:a16="http://schemas.microsoft.com/office/drawing/2014/main" id="{B14BE5CA-876D-4112-B856-63BCF287A87D}"/>
                </a:ext>
              </a:extLst>
            </p:cNvPr>
            <p:cNvCxnSpPr>
              <a:cxnSpLocks/>
            </p:cNvCxnSpPr>
            <p:nvPr/>
          </p:nvCxnSpPr>
          <p:spPr>
            <a:xfrm>
              <a:off x="6120000" y="5571650"/>
              <a:ext cx="15381463" cy="0"/>
            </a:xfrm>
            <a:prstGeom prst="line">
              <a:avLst/>
            </a:prstGeom>
            <a:ln w="57150">
              <a:solidFill>
                <a:srgbClr val="3C7380"/>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1AA44BB2-80CB-4EEB-819A-F2D18FF452A1}"/>
              </a:ext>
            </a:extLst>
          </p:cNvPr>
          <p:cNvGrpSpPr/>
          <p:nvPr/>
        </p:nvGrpSpPr>
        <p:grpSpPr>
          <a:xfrm>
            <a:off x="2880002" y="10371415"/>
            <a:ext cx="18621463" cy="1080000"/>
            <a:chOff x="2880000" y="4519749"/>
            <a:chExt cx="18621463" cy="1080000"/>
          </a:xfrm>
        </p:grpSpPr>
        <p:grpSp>
          <p:nvGrpSpPr>
            <p:cNvPr id="37" name="Group 36">
              <a:extLst>
                <a:ext uri="{FF2B5EF4-FFF2-40B4-BE49-F238E27FC236}">
                  <a16:creationId xmlns:a16="http://schemas.microsoft.com/office/drawing/2014/main" id="{8F760F5E-B442-4D91-9CA6-548B1F2390E8}"/>
                </a:ext>
              </a:extLst>
            </p:cNvPr>
            <p:cNvGrpSpPr/>
            <p:nvPr/>
          </p:nvGrpSpPr>
          <p:grpSpPr>
            <a:xfrm>
              <a:off x="2880000" y="4519749"/>
              <a:ext cx="3240000" cy="1080000"/>
              <a:chOff x="2879999" y="4519749"/>
              <a:chExt cx="3240000" cy="1080000"/>
            </a:xfrm>
          </p:grpSpPr>
          <p:sp>
            <p:nvSpPr>
              <p:cNvPr id="39" name="Flowchart: Delay 38">
                <a:extLst>
                  <a:ext uri="{FF2B5EF4-FFF2-40B4-BE49-F238E27FC236}">
                    <a16:creationId xmlns:a16="http://schemas.microsoft.com/office/drawing/2014/main" id="{1237D137-5DBF-4A45-BEDD-2BA2A2E3D9C4}"/>
                  </a:ext>
                </a:extLst>
              </p:cNvPr>
              <p:cNvSpPr/>
              <p:nvPr/>
            </p:nvSpPr>
            <p:spPr>
              <a:xfrm flipH="1">
                <a:off x="2879999" y="4519749"/>
                <a:ext cx="720000" cy="1080000"/>
              </a:xfrm>
              <a:prstGeom prst="flowChartDelay">
                <a:avLst/>
              </a:prstGeom>
              <a:solidFill>
                <a:srgbClr val="004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0" name="Rectangle 39">
                <a:extLst>
                  <a:ext uri="{FF2B5EF4-FFF2-40B4-BE49-F238E27FC236}">
                    <a16:creationId xmlns:a16="http://schemas.microsoft.com/office/drawing/2014/main" id="{316F0B7D-8A30-419A-A4F8-9C4229C1F1AF}"/>
                  </a:ext>
                </a:extLst>
              </p:cNvPr>
              <p:cNvSpPr/>
              <p:nvPr/>
            </p:nvSpPr>
            <p:spPr>
              <a:xfrm>
                <a:off x="3599999" y="4519749"/>
                <a:ext cx="2520000" cy="1080000"/>
              </a:xfrm>
              <a:prstGeom prst="rect">
                <a:avLst/>
              </a:prstGeom>
              <a:solidFill>
                <a:srgbClr val="004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2800" dirty="0">
                    <a:latin typeface="Roboto" pitchFamily="2" charset="0"/>
                    <a:ea typeface="Roboto" pitchFamily="2" charset="0"/>
                  </a:rPr>
                  <a:t>SLIDES 22-24</a:t>
                </a:r>
              </a:p>
            </p:txBody>
          </p:sp>
        </p:grpSp>
        <p:cxnSp>
          <p:nvCxnSpPr>
            <p:cNvPr id="38" name="Straight Connector 37">
              <a:extLst>
                <a:ext uri="{FF2B5EF4-FFF2-40B4-BE49-F238E27FC236}">
                  <a16:creationId xmlns:a16="http://schemas.microsoft.com/office/drawing/2014/main" id="{19E1C8E5-EF1A-45BF-B9F4-30C6153C7C73}"/>
                </a:ext>
              </a:extLst>
            </p:cNvPr>
            <p:cNvCxnSpPr>
              <a:cxnSpLocks/>
            </p:cNvCxnSpPr>
            <p:nvPr/>
          </p:nvCxnSpPr>
          <p:spPr>
            <a:xfrm>
              <a:off x="6120000" y="5571650"/>
              <a:ext cx="15381463" cy="0"/>
            </a:xfrm>
            <a:prstGeom prst="line">
              <a:avLst/>
            </a:prstGeom>
            <a:ln w="57150">
              <a:solidFill>
                <a:srgbClr val="3C7380"/>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00C6379-2BD0-40F6-A36D-CA2934BAA7B3}"/>
              </a:ext>
            </a:extLst>
          </p:cNvPr>
          <p:cNvGrpSpPr/>
          <p:nvPr/>
        </p:nvGrpSpPr>
        <p:grpSpPr>
          <a:xfrm>
            <a:off x="-1" y="12994009"/>
            <a:ext cx="24383401" cy="721991"/>
            <a:chOff x="-1" y="12994009"/>
            <a:chExt cx="24383401" cy="721991"/>
          </a:xfrm>
        </p:grpSpPr>
        <p:sp>
          <p:nvSpPr>
            <p:cNvPr id="11" name="Rectangle 10">
              <a:extLst>
                <a:ext uri="{FF2B5EF4-FFF2-40B4-BE49-F238E27FC236}">
                  <a16:creationId xmlns:a16="http://schemas.microsoft.com/office/drawing/2014/main" id="{861FBB16-8255-46A5-95CC-1200546B90A0}"/>
                </a:ext>
              </a:extLst>
            </p:cNvPr>
            <p:cNvSpPr/>
            <p:nvPr/>
          </p:nvSpPr>
          <p:spPr>
            <a:xfrm>
              <a:off x="9504600" y="12996000"/>
              <a:ext cx="5374800" cy="720000"/>
            </a:xfrm>
            <a:prstGeom prst="rect">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METODOLOGI PENELITIAN</a:t>
              </a:r>
            </a:p>
          </p:txBody>
        </p:sp>
        <p:sp>
          <p:nvSpPr>
            <p:cNvPr id="42" name="Rectangle 41">
              <a:extLst>
                <a:ext uri="{FF2B5EF4-FFF2-40B4-BE49-F238E27FC236}">
                  <a16:creationId xmlns:a16="http://schemas.microsoft.com/office/drawing/2014/main" id="{3B98A736-85D6-4EB3-9EF0-8C29F292EA10}"/>
                </a:ext>
              </a:extLst>
            </p:cNvPr>
            <p:cNvSpPr/>
            <p:nvPr/>
          </p:nvSpPr>
          <p:spPr>
            <a:xfrm>
              <a:off x="4752600" y="12996000"/>
              <a:ext cx="4752000" cy="720000"/>
            </a:xfrm>
            <a:prstGeom prst="rect">
              <a:avLst/>
            </a:prstGeom>
            <a:solidFill>
              <a:srgbClr val="007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LANDASAN TEORI</a:t>
              </a:r>
            </a:p>
          </p:txBody>
        </p:sp>
        <p:sp>
          <p:nvSpPr>
            <p:cNvPr id="43" name="Rectangle 42">
              <a:extLst>
                <a:ext uri="{FF2B5EF4-FFF2-40B4-BE49-F238E27FC236}">
                  <a16:creationId xmlns:a16="http://schemas.microsoft.com/office/drawing/2014/main" id="{4772D600-8DB2-4523-98DE-96E73DAFD42D}"/>
                </a:ext>
              </a:extLst>
            </p:cNvPr>
            <p:cNvSpPr/>
            <p:nvPr/>
          </p:nvSpPr>
          <p:spPr>
            <a:xfrm>
              <a:off x="-1" y="12996000"/>
              <a:ext cx="4752000" cy="720000"/>
            </a:xfrm>
            <a:prstGeom prst="rect">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PENDAHULUAN</a:t>
              </a:r>
            </a:p>
          </p:txBody>
        </p:sp>
        <p:sp>
          <p:nvSpPr>
            <p:cNvPr id="44" name="Rectangle 43">
              <a:extLst>
                <a:ext uri="{FF2B5EF4-FFF2-40B4-BE49-F238E27FC236}">
                  <a16:creationId xmlns:a16="http://schemas.microsoft.com/office/drawing/2014/main" id="{E8BDA93D-E82B-423F-914B-76DFD612D879}"/>
                </a:ext>
              </a:extLst>
            </p:cNvPr>
            <p:cNvSpPr/>
            <p:nvPr/>
          </p:nvSpPr>
          <p:spPr>
            <a:xfrm>
              <a:off x="14879400" y="12994009"/>
              <a:ext cx="4752000" cy="720000"/>
            </a:xfrm>
            <a:prstGeom prst="rect">
              <a:avLst/>
            </a:prstGeom>
            <a:solidFill>
              <a:srgbClr val="007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HASIL DAN PEMBAHASAN</a:t>
              </a:r>
            </a:p>
          </p:txBody>
        </p:sp>
        <p:sp>
          <p:nvSpPr>
            <p:cNvPr id="45" name="Rectangle 44">
              <a:extLst>
                <a:ext uri="{FF2B5EF4-FFF2-40B4-BE49-F238E27FC236}">
                  <a16:creationId xmlns:a16="http://schemas.microsoft.com/office/drawing/2014/main" id="{BE227C63-7078-4AD3-B822-21A0FA11C124}"/>
                </a:ext>
              </a:extLst>
            </p:cNvPr>
            <p:cNvSpPr/>
            <p:nvPr/>
          </p:nvSpPr>
          <p:spPr>
            <a:xfrm>
              <a:off x="19631400" y="12994009"/>
              <a:ext cx="4752000" cy="720000"/>
            </a:xfrm>
            <a:prstGeom prst="rect">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KESIMPULAN DAN SARAN</a:t>
              </a:r>
            </a:p>
          </p:txBody>
        </p:sp>
      </p:grpSp>
      <p:sp>
        <p:nvSpPr>
          <p:cNvPr id="47" name="TextBox 46">
            <a:extLst>
              <a:ext uri="{FF2B5EF4-FFF2-40B4-BE49-F238E27FC236}">
                <a16:creationId xmlns:a16="http://schemas.microsoft.com/office/drawing/2014/main" id="{4188B962-627B-4F58-A3F4-4430342727D4}"/>
              </a:ext>
            </a:extLst>
          </p:cNvPr>
          <p:cNvSpPr txBox="1"/>
          <p:nvPr/>
        </p:nvSpPr>
        <p:spPr>
          <a:xfrm>
            <a:off x="16922968" y="3387214"/>
            <a:ext cx="4578496" cy="830997"/>
          </a:xfrm>
          <a:prstGeom prst="rect">
            <a:avLst/>
          </a:prstGeom>
          <a:noFill/>
        </p:spPr>
        <p:txBody>
          <a:bodyPr wrap="none" rtlCol="0">
            <a:spAutoFit/>
          </a:bodyPr>
          <a:lstStyle/>
          <a:p>
            <a:pPr algn="r"/>
            <a:r>
              <a:rPr lang="id-ID" sz="4800" dirty="0">
                <a:solidFill>
                  <a:schemeClr val="bg2">
                    <a:lumMod val="50000"/>
                  </a:schemeClr>
                </a:solidFill>
                <a:latin typeface="Roboto" pitchFamily="2" charset="0"/>
                <a:ea typeface="Roboto" pitchFamily="2" charset="0"/>
              </a:rPr>
              <a:t>PENDAHULUAN</a:t>
            </a:r>
          </a:p>
        </p:txBody>
      </p:sp>
      <p:sp>
        <p:nvSpPr>
          <p:cNvPr id="48" name="TextBox 47">
            <a:extLst>
              <a:ext uri="{FF2B5EF4-FFF2-40B4-BE49-F238E27FC236}">
                <a16:creationId xmlns:a16="http://schemas.microsoft.com/office/drawing/2014/main" id="{4091AC52-BAEE-4355-AF03-05B004248861}"/>
              </a:ext>
            </a:extLst>
          </p:cNvPr>
          <p:cNvSpPr txBox="1"/>
          <p:nvPr/>
        </p:nvSpPr>
        <p:spPr>
          <a:xfrm>
            <a:off x="16292986" y="5185463"/>
            <a:ext cx="5208477" cy="830997"/>
          </a:xfrm>
          <a:prstGeom prst="rect">
            <a:avLst/>
          </a:prstGeom>
          <a:noFill/>
        </p:spPr>
        <p:txBody>
          <a:bodyPr wrap="none" rtlCol="0">
            <a:spAutoFit/>
          </a:bodyPr>
          <a:lstStyle/>
          <a:p>
            <a:pPr algn="r"/>
            <a:r>
              <a:rPr lang="id-ID" sz="4800" dirty="0">
                <a:solidFill>
                  <a:schemeClr val="bg2">
                    <a:lumMod val="50000"/>
                  </a:schemeClr>
                </a:solidFill>
                <a:latin typeface="Roboto" pitchFamily="2" charset="0"/>
                <a:ea typeface="Roboto" pitchFamily="2" charset="0"/>
              </a:rPr>
              <a:t>LANDASAN TEORI</a:t>
            </a:r>
          </a:p>
        </p:txBody>
      </p:sp>
      <p:sp>
        <p:nvSpPr>
          <p:cNvPr id="49" name="TextBox 48">
            <a:extLst>
              <a:ext uri="{FF2B5EF4-FFF2-40B4-BE49-F238E27FC236}">
                <a16:creationId xmlns:a16="http://schemas.microsoft.com/office/drawing/2014/main" id="{51865F35-7B6D-446E-8406-7F0839549D49}"/>
              </a:ext>
            </a:extLst>
          </p:cNvPr>
          <p:cNvSpPr txBox="1"/>
          <p:nvPr/>
        </p:nvSpPr>
        <p:spPr>
          <a:xfrm>
            <a:off x="13918938" y="6983713"/>
            <a:ext cx="7582525" cy="830997"/>
          </a:xfrm>
          <a:prstGeom prst="rect">
            <a:avLst/>
          </a:prstGeom>
          <a:noFill/>
        </p:spPr>
        <p:txBody>
          <a:bodyPr wrap="none" rtlCol="0">
            <a:spAutoFit/>
          </a:bodyPr>
          <a:lstStyle/>
          <a:p>
            <a:pPr algn="r"/>
            <a:r>
              <a:rPr lang="id-ID" sz="4800" dirty="0">
                <a:solidFill>
                  <a:schemeClr val="bg2">
                    <a:lumMod val="50000"/>
                  </a:schemeClr>
                </a:solidFill>
                <a:latin typeface="Roboto" pitchFamily="2" charset="0"/>
                <a:ea typeface="Roboto" pitchFamily="2" charset="0"/>
              </a:rPr>
              <a:t>METODOLOGI PENELITIAN</a:t>
            </a:r>
          </a:p>
        </p:txBody>
      </p:sp>
      <p:sp>
        <p:nvSpPr>
          <p:cNvPr id="50" name="TextBox 49">
            <a:extLst>
              <a:ext uri="{FF2B5EF4-FFF2-40B4-BE49-F238E27FC236}">
                <a16:creationId xmlns:a16="http://schemas.microsoft.com/office/drawing/2014/main" id="{DFEDA215-BF7E-4DC0-ADAE-5DDBD3223D48}"/>
              </a:ext>
            </a:extLst>
          </p:cNvPr>
          <p:cNvSpPr txBox="1"/>
          <p:nvPr/>
        </p:nvSpPr>
        <p:spPr>
          <a:xfrm>
            <a:off x="13952602" y="8725765"/>
            <a:ext cx="7548861" cy="830997"/>
          </a:xfrm>
          <a:prstGeom prst="rect">
            <a:avLst/>
          </a:prstGeom>
          <a:noFill/>
        </p:spPr>
        <p:txBody>
          <a:bodyPr wrap="none" rtlCol="0">
            <a:spAutoFit/>
          </a:bodyPr>
          <a:lstStyle/>
          <a:p>
            <a:pPr algn="r"/>
            <a:r>
              <a:rPr lang="id-ID" sz="4800" dirty="0">
                <a:solidFill>
                  <a:schemeClr val="bg2">
                    <a:lumMod val="50000"/>
                  </a:schemeClr>
                </a:solidFill>
                <a:latin typeface="Roboto" pitchFamily="2" charset="0"/>
                <a:ea typeface="Roboto" pitchFamily="2" charset="0"/>
              </a:rPr>
              <a:t>HASIL DAN PEMBAHASAN</a:t>
            </a:r>
          </a:p>
        </p:txBody>
      </p:sp>
      <p:sp>
        <p:nvSpPr>
          <p:cNvPr id="51" name="TextBox 50">
            <a:extLst>
              <a:ext uri="{FF2B5EF4-FFF2-40B4-BE49-F238E27FC236}">
                <a16:creationId xmlns:a16="http://schemas.microsoft.com/office/drawing/2014/main" id="{DA329F49-8FD4-4607-A75E-E89038C58586}"/>
              </a:ext>
            </a:extLst>
          </p:cNvPr>
          <p:cNvSpPr txBox="1"/>
          <p:nvPr/>
        </p:nvSpPr>
        <p:spPr>
          <a:xfrm>
            <a:off x="14013516" y="10492591"/>
            <a:ext cx="7487947" cy="830997"/>
          </a:xfrm>
          <a:prstGeom prst="rect">
            <a:avLst/>
          </a:prstGeom>
          <a:noFill/>
        </p:spPr>
        <p:txBody>
          <a:bodyPr wrap="none" rtlCol="0">
            <a:spAutoFit/>
          </a:bodyPr>
          <a:lstStyle/>
          <a:p>
            <a:pPr algn="r"/>
            <a:r>
              <a:rPr lang="id-ID" sz="4800" dirty="0">
                <a:solidFill>
                  <a:schemeClr val="bg2">
                    <a:lumMod val="50000"/>
                  </a:schemeClr>
                </a:solidFill>
                <a:latin typeface="Roboto" pitchFamily="2" charset="0"/>
                <a:ea typeface="Roboto" pitchFamily="2" charset="0"/>
              </a:rPr>
              <a:t>KESIMPULAN DAN SARAN</a:t>
            </a:r>
          </a:p>
        </p:txBody>
      </p:sp>
      <p:sp>
        <p:nvSpPr>
          <p:cNvPr id="3" name="Flowchart: Delay 2">
            <a:extLst>
              <a:ext uri="{FF2B5EF4-FFF2-40B4-BE49-F238E27FC236}">
                <a16:creationId xmlns:a16="http://schemas.microsoft.com/office/drawing/2014/main" id="{0464D668-F942-4587-825B-81ED9A9EC13E}"/>
              </a:ext>
            </a:extLst>
          </p:cNvPr>
          <p:cNvSpPr/>
          <p:nvPr/>
        </p:nvSpPr>
        <p:spPr>
          <a:xfrm flipH="1">
            <a:off x="23303400" y="1091356"/>
            <a:ext cx="1080000" cy="1080000"/>
          </a:xfrm>
          <a:prstGeom prst="flowChartDelay">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Roboto" pitchFamily="2" charset="0"/>
                <a:ea typeface="Roboto" pitchFamily="2" charset="0"/>
              </a:rPr>
              <a:t>2</a:t>
            </a:r>
          </a:p>
        </p:txBody>
      </p:sp>
    </p:spTree>
    <p:extLst>
      <p:ext uri="{BB962C8B-B14F-4D97-AF65-F5344CB8AC3E}">
        <p14:creationId xmlns:p14="http://schemas.microsoft.com/office/powerpoint/2010/main" val="2395218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92C7C73-A55C-407B-B8E7-9D9340C7ECC2}"/>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A3F2EA1E-7882-4805-976F-2DC1E1BCF028}"/>
                </a:ext>
              </a:extLst>
            </p:cNvPr>
            <p:cNvSpPr/>
            <p:nvPr/>
          </p:nvSpPr>
          <p:spPr>
            <a:xfrm>
              <a:off x="1487940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D976E131-855E-40F7-BA07-46941C14794F}"/>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E0BDC3F6-B5EA-4095-A1FC-5804BB7309BC}"/>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A2E59D3D-B270-4375-8F6F-526C70172715}"/>
                </a:ext>
              </a:extLst>
            </p:cNvPr>
            <p:cNvSpPr/>
            <p:nvPr/>
          </p:nvSpPr>
          <p:spPr>
            <a:xfrm>
              <a:off x="14879400" y="7478"/>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CDBD4564-3560-4DC1-9913-F040C310FEA7}"/>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6E0691B9-324C-4383-9D57-9CC1739891DB}"/>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8" name="Oval 17">
            <a:extLst>
              <a:ext uri="{FF2B5EF4-FFF2-40B4-BE49-F238E27FC236}">
                <a16:creationId xmlns:a16="http://schemas.microsoft.com/office/drawing/2014/main" id="{DD14A16C-B5D2-4777-B4AF-E99EFD0D99BC}"/>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20</a:t>
            </a:r>
          </a:p>
        </p:txBody>
      </p:sp>
      <p:sp>
        <p:nvSpPr>
          <p:cNvPr id="19" name="TextBox 18">
            <a:extLst>
              <a:ext uri="{FF2B5EF4-FFF2-40B4-BE49-F238E27FC236}">
                <a16:creationId xmlns:a16="http://schemas.microsoft.com/office/drawing/2014/main" id="{40505F1F-EFC1-4BAF-B281-96CFDA77DDDA}"/>
              </a:ext>
            </a:extLst>
          </p:cNvPr>
          <p:cNvSpPr txBox="1"/>
          <p:nvPr/>
        </p:nvSpPr>
        <p:spPr>
          <a:xfrm>
            <a:off x="1300272" y="2174205"/>
            <a:ext cx="8872427"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Hasil Pengujian</a:t>
            </a:r>
          </a:p>
        </p:txBody>
      </p:sp>
      <p:sp>
        <p:nvSpPr>
          <p:cNvPr id="20" name="TextBox 19">
            <a:extLst>
              <a:ext uri="{FF2B5EF4-FFF2-40B4-BE49-F238E27FC236}">
                <a16:creationId xmlns:a16="http://schemas.microsoft.com/office/drawing/2014/main" id="{678AD440-DE0F-416B-B1DE-FFDDEDA4458E}"/>
              </a:ext>
            </a:extLst>
          </p:cNvPr>
          <p:cNvSpPr txBox="1"/>
          <p:nvPr/>
        </p:nvSpPr>
        <p:spPr>
          <a:xfrm>
            <a:off x="1287155" y="3185979"/>
            <a:ext cx="3807359" cy="584775"/>
          </a:xfrm>
          <a:prstGeom prst="rect">
            <a:avLst/>
          </a:prstGeom>
          <a:noFill/>
        </p:spPr>
        <p:txBody>
          <a:bodyPr wrap="square" rtlCol="0">
            <a:spAutoFit/>
          </a:bodyPr>
          <a:lstStyle/>
          <a:p>
            <a:r>
              <a:rPr lang="id-ID" sz="3200" dirty="0">
                <a:solidFill>
                  <a:schemeClr val="bg1">
                    <a:lumMod val="50000"/>
                  </a:schemeClr>
                </a:solidFill>
                <a:latin typeface="Roboto Light" panose="02000000000000000000" pitchFamily="2" charset="0"/>
                <a:ea typeface="Roboto Light" panose="02000000000000000000" pitchFamily="2" charset="0"/>
              </a:rPr>
              <a:t>Fitur </a:t>
            </a:r>
            <a:r>
              <a:rPr lang="id-ID" sz="3200" i="1" dirty="0" err="1">
                <a:solidFill>
                  <a:schemeClr val="bg1">
                    <a:lumMod val="50000"/>
                  </a:schemeClr>
                </a:solidFill>
                <a:latin typeface="Roboto Light" panose="02000000000000000000" pitchFamily="2" charset="0"/>
                <a:ea typeface="Roboto Light" panose="02000000000000000000" pitchFamily="2" charset="0"/>
              </a:rPr>
              <a:t>Special</a:t>
            </a:r>
            <a:r>
              <a:rPr lang="id-ID" sz="3200" i="1" dirty="0">
                <a:solidFill>
                  <a:schemeClr val="bg1">
                    <a:lumMod val="50000"/>
                  </a:schemeClr>
                </a:solidFill>
                <a:latin typeface="Roboto Light" panose="02000000000000000000" pitchFamily="2" charset="0"/>
                <a:ea typeface="Roboto Light" panose="02000000000000000000" pitchFamily="2" charset="0"/>
              </a:rPr>
              <a:t> </a:t>
            </a:r>
            <a:r>
              <a:rPr lang="id-ID" sz="3200" i="1" dirty="0" err="1">
                <a:solidFill>
                  <a:schemeClr val="bg1">
                    <a:lumMod val="50000"/>
                  </a:schemeClr>
                </a:solidFill>
                <a:latin typeface="Roboto Light" panose="02000000000000000000" pitchFamily="2" charset="0"/>
                <a:ea typeface="Roboto Light" panose="02000000000000000000" pitchFamily="2" charset="0"/>
              </a:rPr>
              <a:t>Places</a:t>
            </a:r>
            <a:endParaRPr lang="id-ID" sz="3200" dirty="0">
              <a:solidFill>
                <a:schemeClr val="bg1">
                  <a:lumMod val="50000"/>
                </a:schemeClr>
              </a:solidFill>
              <a:latin typeface="Roboto Light" panose="02000000000000000000" pitchFamily="2" charset="0"/>
              <a:ea typeface="Roboto Light" panose="02000000000000000000" pitchFamily="2" charset="0"/>
            </a:endParaRPr>
          </a:p>
        </p:txBody>
      </p:sp>
      <p:grpSp>
        <p:nvGrpSpPr>
          <p:cNvPr id="26" name="Group 25">
            <a:extLst>
              <a:ext uri="{FF2B5EF4-FFF2-40B4-BE49-F238E27FC236}">
                <a16:creationId xmlns:a16="http://schemas.microsoft.com/office/drawing/2014/main" id="{A5966992-A482-472B-8028-86DB1AFFD214}"/>
              </a:ext>
            </a:extLst>
          </p:cNvPr>
          <p:cNvGrpSpPr/>
          <p:nvPr/>
        </p:nvGrpSpPr>
        <p:grpSpPr>
          <a:xfrm>
            <a:off x="2209425" y="4510586"/>
            <a:ext cx="19965150" cy="8465582"/>
            <a:chOff x="1623689" y="2255293"/>
            <a:chExt cx="19965150" cy="8465582"/>
          </a:xfrm>
        </p:grpSpPr>
        <p:pic>
          <p:nvPicPr>
            <p:cNvPr id="5" name="Picture 4">
              <a:extLst>
                <a:ext uri="{FF2B5EF4-FFF2-40B4-BE49-F238E27FC236}">
                  <a16:creationId xmlns:a16="http://schemas.microsoft.com/office/drawing/2014/main" id="{D0A6C4C9-CE25-4F09-A086-0B857E9913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689" y="2255293"/>
              <a:ext cx="4320000" cy="8465582"/>
            </a:xfrm>
            <a:prstGeom prst="rect">
              <a:avLst/>
            </a:prstGeom>
          </p:spPr>
        </p:pic>
        <p:pic>
          <p:nvPicPr>
            <p:cNvPr id="7" name="Picture 6">
              <a:extLst>
                <a:ext uri="{FF2B5EF4-FFF2-40B4-BE49-F238E27FC236}">
                  <a16:creationId xmlns:a16="http://schemas.microsoft.com/office/drawing/2014/main" id="{101762FB-0B06-4ED7-A388-2DD7440EE5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8739" y="2255293"/>
              <a:ext cx="4320000" cy="8465582"/>
            </a:xfrm>
            <a:prstGeom prst="rect">
              <a:avLst/>
            </a:prstGeom>
          </p:spPr>
        </p:pic>
        <p:pic>
          <p:nvPicPr>
            <p:cNvPr id="21" name="Picture 20">
              <a:extLst>
                <a:ext uri="{FF2B5EF4-FFF2-40B4-BE49-F238E27FC236}">
                  <a16:creationId xmlns:a16="http://schemas.microsoft.com/office/drawing/2014/main" id="{EA139BEC-4852-4EE0-8503-764DEF0FD9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53789" y="2255293"/>
              <a:ext cx="4320000" cy="8465582"/>
            </a:xfrm>
            <a:prstGeom prst="rect">
              <a:avLst/>
            </a:prstGeom>
          </p:spPr>
        </p:pic>
        <p:pic>
          <p:nvPicPr>
            <p:cNvPr id="23" name="Picture 22">
              <a:extLst>
                <a:ext uri="{FF2B5EF4-FFF2-40B4-BE49-F238E27FC236}">
                  <a16:creationId xmlns:a16="http://schemas.microsoft.com/office/drawing/2014/main" id="{1EC0D7FD-AB40-4275-A435-B01FCFDDA6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268839" y="2255293"/>
              <a:ext cx="4320000" cy="8465582"/>
            </a:xfrm>
            <a:prstGeom prst="rect">
              <a:avLst/>
            </a:prstGeom>
          </p:spPr>
        </p:pic>
      </p:grpSp>
    </p:spTree>
    <p:extLst>
      <p:ext uri="{BB962C8B-B14F-4D97-AF65-F5344CB8AC3E}">
        <p14:creationId xmlns:p14="http://schemas.microsoft.com/office/powerpoint/2010/main" val="1126005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6EC0-8117-4BCE-B896-B5B9CF4CEA1C}"/>
              </a:ext>
            </a:extLst>
          </p:cNvPr>
          <p:cNvSpPr/>
          <p:nvPr/>
        </p:nvSpPr>
        <p:spPr>
          <a:xfrm>
            <a:off x="0" y="0"/>
            <a:ext cx="24384000" cy="13716000"/>
          </a:xfrm>
          <a:prstGeom prst="rect">
            <a:avLst/>
          </a:prstGeom>
          <a:solidFill>
            <a:srgbClr val="192121">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itle 1">
            <a:extLst>
              <a:ext uri="{FF2B5EF4-FFF2-40B4-BE49-F238E27FC236}">
                <a16:creationId xmlns:a16="http://schemas.microsoft.com/office/drawing/2014/main" id="{51098687-4694-4F0F-B397-CAFB2F81AB6E}"/>
              </a:ext>
            </a:extLst>
          </p:cNvPr>
          <p:cNvSpPr>
            <a:spLocks noGrp="1"/>
          </p:cNvSpPr>
          <p:nvPr>
            <p:ph type="title"/>
          </p:nvPr>
        </p:nvSpPr>
        <p:spPr>
          <a:xfrm>
            <a:off x="895351" y="5532438"/>
            <a:ext cx="22593300" cy="2651127"/>
          </a:xfrm>
        </p:spPr>
        <p:txBody>
          <a:bodyPr/>
          <a:lstStyle/>
          <a:p>
            <a:pPr algn="ctr"/>
            <a:r>
              <a:rPr lang="id-ID" b="1" dirty="0">
                <a:solidFill>
                  <a:schemeClr val="bg1"/>
                </a:solidFill>
                <a:latin typeface="Roboto" pitchFamily="2" charset="0"/>
                <a:ea typeface="Roboto" pitchFamily="2" charset="0"/>
              </a:rPr>
              <a:t>DEMO APLIKASI</a:t>
            </a:r>
            <a:endParaRPr lang="id-ID"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227579224"/>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6EC0-8117-4BCE-B896-B5B9CF4CEA1C}"/>
              </a:ext>
            </a:extLst>
          </p:cNvPr>
          <p:cNvSpPr/>
          <p:nvPr/>
        </p:nvSpPr>
        <p:spPr>
          <a:xfrm>
            <a:off x="0" y="0"/>
            <a:ext cx="24384000" cy="13716000"/>
          </a:xfrm>
          <a:prstGeom prst="rect">
            <a:avLst/>
          </a:prstGeom>
          <a:solidFill>
            <a:srgbClr val="004D40">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itle 1">
            <a:extLst>
              <a:ext uri="{FF2B5EF4-FFF2-40B4-BE49-F238E27FC236}">
                <a16:creationId xmlns:a16="http://schemas.microsoft.com/office/drawing/2014/main" id="{51098687-4694-4F0F-B397-CAFB2F81AB6E}"/>
              </a:ext>
            </a:extLst>
          </p:cNvPr>
          <p:cNvSpPr>
            <a:spLocks noGrp="1"/>
          </p:cNvSpPr>
          <p:nvPr>
            <p:ph type="title"/>
          </p:nvPr>
        </p:nvSpPr>
        <p:spPr>
          <a:xfrm>
            <a:off x="895351" y="5532438"/>
            <a:ext cx="22593300" cy="2651127"/>
          </a:xfrm>
        </p:spPr>
        <p:txBody>
          <a:bodyPr/>
          <a:lstStyle/>
          <a:p>
            <a:pPr algn="ctr"/>
            <a:r>
              <a:rPr lang="id-ID" b="1" dirty="0">
                <a:solidFill>
                  <a:schemeClr val="bg1"/>
                </a:solidFill>
                <a:latin typeface="Roboto" pitchFamily="2" charset="0"/>
                <a:ea typeface="Roboto" pitchFamily="2" charset="0"/>
              </a:rPr>
              <a:t>KESIMPULAN DAN SARAN</a:t>
            </a:r>
            <a:endParaRPr lang="id-ID"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80329581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DB4707F0-1D2E-414E-B106-BCEA76C88321}"/>
              </a:ext>
            </a:extLst>
          </p:cNvPr>
          <p:cNvGrpSpPr/>
          <p:nvPr/>
        </p:nvGrpSpPr>
        <p:grpSpPr>
          <a:xfrm rot="16200000">
            <a:off x="18660311" y="7558464"/>
            <a:ext cx="1199378" cy="1087727"/>
            <a:chOff x="8519733" y="5029472"/>
            <a:chExt cx="5160382" cy="4680000"/>
          </a:xfrm>
          <a:solidFill>
            <a:srgbClr val="00796B"/>
          </a:solidFill>
        </p:grpSpPr>
        <p:sp>
          <p:nvSpPr>
            <p:cNvPr id="28" name="Oval 27">
              <a:extLst>
                <a:ext uri="{FF2B5EF4-FFF2-40B4-BE49-F238E27FC236}">
                  <a16:creationId xmlns:a16="http://schemas.microsoft.com/office/drawing/2014/main" id="{9116B873-E631-4960-AE24-9D2814748EF9}"/>
                </a:ext>
              </a:extLst>
            </p:cNvPr>
            <p:cNvSpPr/>
            <p:nvPr/>
          </p:nvSpPr>
          <p:spPr>
            <a:xfrm>
              <a:off x="8519733" y="5029472"/>
              <a:ext cx="4680000" cy="46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Rectangle 28">
              <a:extLst>
                <a:ext uri="{FF2B5EF4-FFF2-40B4-BE49-F238E27FC236}">
                  <a16:creationId xmlns:a16="http://schemas.microsoft.com/office/drawing/2014/main" id="{FE80F3F7-951B-427F-BB8C-A8E6AEFEFB87}"/>
                </a:ext>
              </a:extLst>
            </p:cNvPr>
            <p:cNvSpPr/>
            <p:nvPr/>
          </p:nvSpPr>
          <p:spPr>
            <a:xfrm rot="18900000">
              <a:off x="11340115" y="6199472"/>
              <a:ext cx="2340000" cy="23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3" name="Group 22">
            <a:extLst>
              <a:ext uri="{FF2B5EF4-FFF2-40B4-BE49-F238E27FC236}">
                <a16:creationId xmlns:a16="http://schemas.microsoft.com/office/drawing/2014/main" id="{7597D6A5-C1BF-4349-86F5-10EFB0B05C8E}"/>
              </a:ext>
            </a:extLst>
          </p:cNvPr>
          <p:cNvGrpSpPr/>
          <p:nvPr/>
        </p:nvGrpSpPr>
        <p:grpSpPr>
          <a:xfrm rot="5400000">
            <a:off x="11592311" y="8151598"/>
            <a:ext cx="1199378" cy="1087727"/>
            <a:chOff x="8519733" y="5029472"/>
            <a:chExt cx="5160382" cy="4680000"/>
          </a:xfrm>
          <a:solidFill>
            <a:srgbClr val="009688"/>
          </a:solidFill>
        </p:grpSpPr>
        <p:sp>
          <p:nvSpPr>
            <p:cNvPr id="24" name="Oval 23">
              <a:extLst>
                <a:ext uri="{FF2B5EF4-FFF2-40B4-BE49-F238E27FC236}">
                  <a16:creationId xmlns:a16="http://schemas.microsoft.com/office/drawing/2014/main" id="{FB61E5A8-231C-4740-965A-1533F39EF972}"/>
                </a:ext>
              </a:extLst>
            </p:cNvPr>
            <p:cNvSpPr/>
            <p:nvPr/>
          </p:nvSpPr>
          <p:spPr>
            <a:xfrm>
              <a:off x="8519733" y="5029472"/>
              <a:ext cx="4680000" cy="46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Rectangle 24">
              <a:extLst>
                <a:ext uri="{FF2B5EF4-FFF2-40B4-BE49-F238E27FC236}">
                  <a16:creationId xmlns:a16="http://schemas.microsoft.com/office/drawing/2014/main" id="{43C5ABB9-B344-46D8-81CB-5C34A91254A9}"/>
                </a:ext>
              </a:extLst>
            </p:cNvPr>
            <p:cNvSpPr/>
            <p:nvPr/>
          </p:nvSpPr>
          <p:spPr>
            <a:xfrm rot="18900000">
              <a:off x="11340115" y="6199472"/>
              <a:ext cx="2340000" cy="23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5" name="Group 4">
            <a:extLst>
              <a:ext uri="{FF2B5EF4-FFF2-40B4-BE49-F238E27FC236}">
                <a16:creationId xmlns:a16="http://schemas.microsoft.com/office/drawing/2014/main" id="{16654C32-6BF0-4E50-94C0-055AF0795FFC}"/>
              </a:ext>
            </a:extLst>
          </p:cNvPr>
          <p:cNvGrpSpPr/>
          <p:nvPr/>
        </p:nvGrpSpPr>
        <p:grpSpPr>
          <a:xfrm rot="16200000">
            <a:off x="4018922" y="7577048"/>
            <a:ext cx="1199378" cy="1087727"/>
            <a:chOff x="8519733" y="5029472"/>
            <a:chExt cx="5160382" cy="4680000"/>
          </a:xfrm>
          <a:solidFill>
            <a:srgbClr val="607D8B"/>
          </a:solidFill>
        </p:grpSpPr>
        <p:sp>
          <p:nvSpPr>
            <p:cNvPr id="19" name="Oval 18">
              <a:extLst>
                <a:ext uri="{FF2B5EF4-FFF2-40B4-BE49-F238E27FC236}">
                  <a16:creationId xmlns:a16="http://schemas.microsoft.com/office/drawing/2014/main" id="{DE4F05B6-B9C5-4684-B855-CE43A83CB0C0}"/>
                </a:ext>
              </a:extLst>
            </p:cNvPr>
            <p:cNvSpPr/>
            <p:nvPr/>
          </p:nvSpPr>
          <p:spPr>
            <a:xfrm>
              <a:off x="8519733" y="5029472"/>
              <a:ext cx="4680000" cy="46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Rectangle 3">
              <a:extLst>
                <a:ext uri="{FF2B5EF4-FFF2-40B4-BE49-F238E27FC236}">
                  <a16:creationId xmlns:a16="http://schemas.microsoft.com/office/drawing/2014/main" id="{3500395B-89A4-4E7C-A81B-5DB3F58FEC01}"/>
                </a:ext>
              </a:extLst>
            </p:cNvPr>
            <p:cNvSpPr/>
            <p:nvPr/>
          </p:nvSpPr>
          <p:spPr>
            <a:xfrm rot="18900000">
              <a:off x="11340115" y="6199472"/>
              <a:ext cx="2340000" cy="23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2" name="Rectangle 11">
            <a:extLst>
              <a:ext uri="{FF2B5EF4-FFF2-40B4-BE49-F238E27FC236}">
                <a16:creationId xmlns:a16="http://schemas.microsoft.com/office/drawing/2014/main" id="{393B426B-8999-4C1D-9378-2C67FE3FC078}"/>
              </a:ext>
            </a:extLst>
          </p:cNvPr>
          <p:cNvSpPr/>
          <p:nvPr/>
        </p:nvSpPr>
        <p:spPr>
          <a:xfrm>
            <a:off x="19631400" y="7480"/>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4A97E61E-63D2-4B20-BD68-05D2CEFC2BBD}"/>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BFF9422B-E7D3-4E47-A30F-7DFF08DEC7A4}"/>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22029913-909B-4F12-87F4-A5EB15A24140}"/>
              </a:ext>
            </a:extLst>
          </p:cNvPr>
          <p:cNvSpPr/>
          <p:nvPr/>
        </p:nvSpPr>
        <p:spPr>
          <a:xfrm>
            <a:off x="14879400" y="7479"/>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42A87F5A-3D41-4334-9ED0-A06601C4BB4D}"/>
              </a:ext>
            </a:extLst>
          </p:cNvPr>
          <p:cNvSpPr/>
          <p:nvPr/>
        </p:nvSpPr>
        <p:spPr>
          <a:xfrm>
            <a:off x="19631400" y="7479"/>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C2D33BFD-BE5E-4BEF-B68F-1AC1087D182F}"/>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sp>
        <p:nvSpPr>
          <p:cNvPr id="18" name="Oval 17">
            <a:extLst>
              <a:ext uri="{FF2B5EF4-FFF2-40B4-BE49-F238E27FC236}">
                <a16:creationId xmlns:a16="http://schemas.microsoft.com/office/drawing/2014/main" id="{3AAAB6D1-E0A6-4F69-97D8-EA4438E9B63A}"/>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23</a:t>
            </a:r>
          </a:p>
        </p:txBody>
      </p:sp>
      <p:sp>
        <p:nvSpPr>
          <p:cNvPr id="11" name="TextBox 10">
            <a:extLst>
              <a:ext uri="{FF2B5EF4-FFF2-40B4-BE49-F238E27FC236}">
                <a16:creationId xmlns:a16="http://schemas.microsoft.com/office/drawing/2014/main" id="{E2B98108-977B-4394-B9D0-052041EF1D6E}"/>
              </a:ext>
            </a:extLst>
          </p:cNvPr>
          <p:cNvSpPr txBox="1"/>
          <p:nvPr/>
        </p:nvSpPr>
        <p:spPr>
          <a:xfrm>
            <a:off x="1300272" y="2174205"/>
            <a:ext cx="8872427"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Kesimpulan</a:t>
            </a:r>
          </a:p>
        </p:txBody>
      </p:sp>
      <p:sp>
        <p:nvSpPr>
          <p:cNvPr id="2" name="Oval 1">
            <a:extLst>
              <a:ext uri="{FF2B5EF4-FFF2-40B4-BE49-F238E27FC236}">
                <a16:creationId xmlns:a16="http://schemas.microsoft.com/office/drawing/2014/main" id="{C0594B21-C706-4823-A3B4-0F267CDDFBAE}"/>
              </a:ext>
            </a:extLst>
          </p:cNvPr>
          <p:cNvSpPr/>
          <p:nvPr/>
        </p:nvSpPr>
        <p:spPr>
          <a:xfrm>
            <a:off x="1287154" y="8000601"/>
            <a:ext cx="720000" cy="720000"/>
          </a:xfrm>
          <a:prstGeom prst="ellipse">
            <a:avLst/>
          </a:prstGeom>
          <a:solidFill>
            <a:srgbClr val="60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Rectangle 2">
            <a:extLst>
              <a:ext uri="{FF2B5EF4-FFF2-40B4-BE49-F238E27FC236}">
                <a16:creationId xmlns:a16="http://schemas.microsoft.com/office/drawing/2014/main" id="{976B52B8-26E1-49C3-A856-A69C40DE4CD8}"/>
              </a:ext>
            </a:extLst>
          </p:cNvPr>
          <p:cNvSpPr/>
          <p:nvPr/>
        </p:nvSpPr>
        <p:spPr>
          <a:xfrm>
            <a:off x="1664846" y="8000601"/>
            <a:ext cx="6936000" cy="720000"/>
          </a:xfrm>
          <a:prstGeom prst="rect">
            <a:avLst/>
          </a:prstGeom>
          <a:solidFill>
            <a:srgbClr val="607D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PENGEMBANGAN APLIKASI</a:t>
            </a:r>
          </a:p>
        </p:txBody>
      </p:sp>
      <p:sp>
        <p:nvSpPr>
          <p:cNvPr id="6" name="TextBox 5">
            <a:extLst>
              <a:ext uri="{FF2B5EF4-FFF2-40B4-BE49-F238E27FC236}">
                <a16:creationId xmlns:a16="http://schemas.microsoft.com/office/drawing/2014/main" id="{9231BB61-AF82-4FFA-8F32-178DD41C5502}"/>
              </a:ext>
            </a:extLst>
          </p:cNvPr>
          <p:cNvSpPr txBox="1"/>
          <p:nvPr/>
        </p:nvSpPr>
        <p:spPr>
          <a:xfrm>
            <a:off x="1064249" y="4741896"/>
            <a:ext cx="7108723" cy="2062103"/>
          </a:xfrm>
          <a:prstGeom prst="rect">
            <a:avLst/>
          </a:prstGeom>
          <a:noFill/>
        </p:spPr>
        <p:txBody>
          <a:bodyPr wrap="square" rtlCol="0">
            <a:spAutoFit/>
          </a:bodyPr>
          <a:lstStyle/>
          <a:p>
            <a:pPr algn="ctr"/>
            <a:r>
              <a:rPr lang="id-ID" sz="3200" dirty="0">
                <a:latin typeface="Roboto Light" panose="02000000000000000000" pitchFamily="2" charset="0"/>
                <a:ea typeface="Roboto Light" panose="02000000000000000000" pitchFamily="2" charset="0"/>
              </a:rPr>
              <a:t>Aplikasi </a:t>
            </a:r>
            <a:r>
              <a:rPr lang="id-ID" sz="3200" dirty="0" err="1">
                <a:latin typeface="Roboto Light" panose="02000000000000000000" pitchFamily="2" charset="0"/>
                <a:ea typeface="Roboto Light" panose="02000000000000000000" pitchFamily="2" charset="0"/>
              </a:rPr>
              <a:t>Ceeto</a:t>
            </a:r>
            <a:r>
              <a:rPr lang="id-ID" sz="3200" dirty="0">
                <a:latin typeface="Roboto Light" panose="02000000000000000000" pitchFamily="2" charset="0"/>
                <a:ea typeface="Roboto Light" panose="02000000000000000000" pitchFamily="2" charset="0"/>
              </a:rPr>
              <a:t> memiliki fitur untuk mengotomatisasi fitur </a:t>
            </a:r>
            <a:r>
              <a:rPr lang="id-ID" sz="3200" i="1" dirty="0" err="1">
                <a:latin typeface="Roboto Light" panose="02000000000000000000" pitchFamily="2" charset="0"/>
                <a:ea typeface="Roboto Light" panose="02000000000000000000" pitchFamily="2" charset="0"/>
              </a:rPr>
              <a:t>bluetooth</a:t>
            </a:r>
            <a:r>
              <a:rPr lang="id-ID" sz="3200" i="1" dirty="0">
                <a:latin typeface="Roboto Light" panose="02000000000000000000" pitchFamily="2" charset="0"/>
                <a:ea typeface="Roboto Light" panose="02000000000000000000" pitchFamily="2" charset="0"/>
              </a:rPr>
              <a:t>, </a:t>
            </a:r>
            <a:r>
              <a:rPr lang="id-ID" sz="3200" i="1" dirty="0" err="1">
                <a:latin typeface="Roboto Light" panose="02000000000000000000" pitchFamily="2" charset="0"/>
                <a:ea typeface="Roboto Light" panose="02000000000000000000" pitchFamily="2" charset="0"/>
              </a:rPr>
              <a:t>wifi</a:t>
            </a:r>
            <a:r>
              <a:rPr lang="id-ID" sz="3200" i="1" dirty="0">
                <a:latin typeface="Roboto Light" panose="02000000000000000000" pitchFamily="2" charset="0"/>
                <a:ea typeface="Roboto Light" panose="02000000000000000000" pitchFamily="2" charset="0"/>
              </a:rPr>
              <a:t>, </a:t>
            </a:r>
            <a:r>
              <a:rPr lang="id-ID" sz="3200" dirty="0">
                <a:latin typeface="Roboto Light" panose="02000000000000000000" pitchFamily="2" charset="0"/>
                <a:ea typeface="Roboto Light" panose="02000000000000000000" pitchFamily="2" charset="0"/>
              </a:rPr>
              <a:t>dan </a:t>
            </a:r>
            <a:r>
              <a:rPr lang="id-ID" sz="3200" i="1" dirty="0">
                <a:latin typeface="Roboto Light" panose="02000000000000000000" pitchFamily="2" charset="0"/>
                <a:ea typeface="Roboto Light" panose="02000000000000000000" pitchFamily="2" charset="0"/>
              </a:rPr>
              <a:t>audio </a:t>
            </a:r>
            <a:r>
              <a:rPr lang="id-ID" sz="3200" i="1" dirty="0" err="1">
                <a:latin typeface="Roboto Light" panose="02000000000000000000" pitchFamily="2" charset="0"/>
                <a:ea typeface="Roboto Light" panose="02000000000000000000" pitchFamily="2" charset="0"/>
              </a:rPr>
              <a:t>profile</a:t>
            </a:r>
            <a:r>
              <a:rPr lang="id-ID" sz="3200" dirty="0">
                <a:latin typeface="Roboto Light" panose="02000000000000000000" pitchFamily="2" charset="0"/>
                <a:ea typeface="Roboto Light" panose="02000000000000000000" pitchFamily="2" charset="0"/>
              </a:rPr>
              <a:t> pada ponsel pintar dengan sistem operasi android</a:t>
            </a:r>
          </a:p>
        </p:txBody>
      </p:sp>
      <p:sp>
        <p:nvSpPr>
          <p:cNvPr id="20" name="Rectangle 19">
            <a:extLst>
              <a:ext uri="{FF2B5EF4-FFF2-40B4-BE49-F238E27FC236}">
                <a16:creationId xmlns:a16="http://schemas.microsoft.com/office/drawing/2014/main" id="{A005C2C3-F117-4B8E-9C80-04688748B84A}"/>
              </a:ext>
            </a:extLst>
          </p:cNvPr>
          <p:cNvSpPr/>
          <p:nvPr/>
        </p:nvSpPr>
        <p:spPr>
          <a:xfrm>
            <a:off x="8592000" y="8000600"/>
            <a:ext cx="7200000" cy="720000"/>
          </a:xfrm>
          <a:prstGeom prst="rect">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FITUR </a:t>
            </a:r>
            <a:r>
              <a:rPr lang="id-ID" sz="2800" i="1" dirty="0">
                <a:latin typeface="Roboto" pitchFamily="2" charset="0"/>
                <a:ea typeface="Roboto" pitchFamily="2" charset="0"/>
              </a:rPr>
              <a:t>PARKING</a:t>
            </a:r>
            <a:endParaRPr lang="id-ID" sz="2800" dirty="0">
              <a:latin typeface="Roboto" pitchFamily="2" charset="0"/>
              <a:ea typeface="Roboto" pitchFamily="2" charset="0"/>
            </a:endParaRPr>
          </a:p>
        </p:txBody>
      </p:sp>
      <p:sp>
        <p:nvSpPr>
          <p:cNvPr id="21" name="Oval 20">
            <a:extLst>
              <a:ext uri="{FF2B5EF4-FFF2-40B4-BE49-F238E27FC236}">
                <a16:creationId xmlns:a16="http://schemas.microsoft.com/office/drawing/2014/main" id="{51B15D6C-331D-4B3A-95AE-1F6C1A95477A}"/>
              </a:ext>
            </a:extLst>
          </p:cNvPr>
          <p:cNvSpPr/>
          <p:nvPr/>
        </p:nvSpPr>
        <p:spPr>
          <a:xfrm>
            <a:off x="22385692" y="7997856"/>
            <a:ext cx="720000" cy="720000"/>
          </a:xfrm>
          <a:prstGeom prst="ellipse">
            <a:avLst/>
          </a:prstGeom>
          <a:solidFill>
            <a:srgbClr val="007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Rectangle 21">
            <a:extLst>
              <a:ext uri="{FF2B5EF4-FFF2-40B4-BE49-F238E27FC236}">
                <a16:creationId xmlns:a16="http://schemas.microsoft.com/office/drawing/2014/main" id="{54287EFE-F6B4-47AE-80C5-ACA7265526C8}"/>
              </a:ext>
            </a:extLst>
          </p:cNvPr>
          <p:cNvSpPr/>
          <p:nvPr/>
        </p:nvSpPr>
        <p:spPr>
          <a:xfrm>
            <a:off x="15792000" y="7997856"/>
            <a:ext cx="6936000" cy="720000"/>
          </a:xfrm>
          <a:prstGeom prst="rect">
            <a:avLst/>
          </a:prstGeom>
          <a:solidFill>
            <a:srgbClr val="0079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PENGUJIAN FUNGSIONALITAS</a:t>
            </a:r>
          </a:p>
        </p:txBody>
      </p:sp>
      <p:sp>
        <p:nvSpPr>
          <p:cNvPr id="26" name="TextBox 25">
            <a:extLst>
              <a:ext uri="{FF2B5EF4-FFF2-40B4-BE49-F238E27FC236}">
                <a16:creationId xmlns:a16="http://schemas.microsoft.com/office/drawing/2014/main" id="{A47A93D7-D89E-4E43-80EF-798069054272}"/>
              </a:ext>
            </a:extLst>
          </p:cNvPr>
          <p:cNvSpPr txBox="1"/>
          <p:nvPr/>
        </p:nvSpPr>
        <p:spPr>
          <a:xfrm>
            <a:off x="8642061" y="9576117"/>
            <a:ext cx="7108723" cy="2554545"/>
          </a:xfrm>
          <a:prstGeom prst="rect">
            <a:avLst/>
          </a:prstGeom>
          <a:noFill/>
        </p:spPr>
        <p:txBody>
          <a:bodyPr wrap="square" rtlCol="0">
            <a:spAutoFit/>
          </a:bodyPr>
          <a:lstStyle/>
          <a:p>
            <a:pPr algn="ctr"/>
            <a:r>
              <a:rPr lang="id-ID" sz="3200" dirty="0">
                <a:latin typeface="Roboto Light" panose="02000000000000000000" pitchFamily="2" charset="0"/>
                <a:ea typeface="Roboto Light" panose="02000000000000000000" pitchFamily="2" charset="0"/>
              </a:rPr>
              <a:t>Fitur </a:t>
            </a:r>
            <a:r>
              <a:rPr lang="id-ID" sz="3200" i="1" dirty="0" err="1">
                <a:latin typeface="Roboto Light" panose="02000000000000000000" pitchFamily="2" charset="0"/>
                <a:ea typeface="Roboto Light" panose="02000000000000000000" pitchFamily="2" charset="0"/>
              </a:rPr>
              <a:t>parking</a:t>
            </a:r>
            <a:r>
              <a:rPr lang="id-ID" sz="3200" dirty="0">
                <a:latin typeface="Roboto Light" panose="02000000000000000000" pitchFamily="2" charset="0"/>
                <a:ea typeface="Roboto Light" panose="02000000000000000000" pitchFamily="2" charset="0"/>
              </a:rPr>
              <a:t> berfungsi untuk membantu pengguna mengaktifkan </a:t>
            </a:r>
            <a:r>
              <a:rPr lang="id-ID" sz="3200" i="1" dirty="0" err="1">
                <a:latin typeface="Roboto Light" panose="02000000000000000000" pitchFamily="2" charset="0"/>
                <a:ea typeface="Roboto Light" panose="02000000000000000000" pitchFamily="2" charset="0"/>
              </a:rPr>
              <a:t>bluetooth</a:t>
            </a:r>
            <a:r>
              <a:rPr lang="id-ID" sz="3200" dirty="0">
                <a:latin typeface="Roboto Light" panose="02000000000000000000" pitchFamily="2" charset="0"/>
                <a:ea typeface="Roboto Light" panose="02000000000000000000" pitchFamily="2" charset="0"/>
              </a:rPr>
              <a:t> pada saat memasuki mobil, untuk mengurangi penggunaan ponsel pintar pada saat berkendara</a:t>
            </a:r>
          </a:p>
        </p:txBody>
      </p:sp>
      <p:sp>
        <p:nvSpPr>
          <p:cNvPr id="30" name="TextBox 29">
            <a:extLst>
              <a:ext uri="{FF2B5EF4-FFF2-40B4-BE49-F238E27FC236}">
                <a16:creationId xmlns:a16="http://schemas.microsoft.com/office/drawing/2014/main" id="{3B36B594-5A7B-4303-BB4B-4B2DD2E67ACA}"/>
              </a:ext>
            </a:extLst>
          </p:cNvPr>
          <p:cNvSpPr txBox="1"/>
          <p:nvPr/>
        </p:nvSpPr>
        <p:spPr>
          <a:xfrm>
            <a:off x="15705637" y="4741896"/>
            <a:ext cx="7108723" cy="2062103"/>
          </a:xfrm>
          <a:prstGeom prst="rect">
            <a:avLst/>
          </a:prstGeom>
          <a:noFill/>
        </p:spPr>
        <p:txBody>
          <a:bodyPr wrap="square" rtlCol="0">
            <a:spAutoFit/>
          </a:bodyPr>
          <a:lstStyle/>
          <a:p>
            <a:pPr algn="ctr"/>
            <a:r>
              <a:rPr lang="id-ID" sz="3200" dirty="0">
                <a:latin typeface="Roboto Light" panose="02000000000000000000" pitchFamily="2" charset="0"/>
                <a:ea typeface="Roboto Light" panose="02000000000000000000" pitchFamily="2" charset="0"/>
              </a:rPr>
              <a:t>Pengujian Fungsionalitas semua fitur, </a:t>
            </a:r>
            <a:r>
              <a:rPr lang="id-ID" sz="3200" dirty="0" err="1">
                <a:latin typeface="Roboto Light" panose="02000000000000000000" pitchFamily="2" charset="0"/>
                <a:ea typeface="Roboto Light" panose="02000000000000000000" pitchFamily="2" charset="0"/>
              </a:rPr>
              <a:t>parking</a:t>
            </a:r>
            <a:r>
              <a:rPr lang="id-ID" sz="3200" dirty="0">
                <a:latin typeface="Roboto Light" panose="02000000000000000000" pitchFamily="2" charset="0"/>
                <a:ea typeface="Roboto Light" panose="02000000000000000000" pitchFamily="2" charset="0"/>
              </a:rPr>
              <a:t>, </a:t>
            </a:r>
            <a:r>
              <a:rPr lang="id-ID" sz="3200" dirty="0" err="1">
                <a:latin typeface="Roboto Light" panose="02000000000000000000" pitchFamily="2" charset="0"/>
                <a:ea typeface="Roboto Light" panose="02000000000000000000" pitchFamily="2" charset="0"/>
              </a:rPr>
              <a:t>events</a:t>
            </a:r>
            <a:r>
              <a:rPr lang="id-ID" sz="3200" dirty="0">
                <a:latin typeface="Roboto Light" panose="02000000000000000000" pitchFamily="2" charset="0"/>
                <a:ea typeface="Roboto Light" panose="02000000000000000000" pitchFamily="2" charset="0"/>
              </a:rPr>
              <a:t>, dan </a:t>
            </a:r>
            <a:r>
              <a:rPr lang="id-ID" sz="3200" dirty="0" err="1">
                <a:latin typeface="Roboto Light" panose="02000000000000000000" pitchFamily="2" charset="0"/>
                <a:ea typeface="Roboto Light" panose="02000000000000000000" pitchFamily="2" charset="0"/>
              </a:rPr>
              <a:t>special</a:t>
            </a:r>
            <a:r>
              <a:rPr lang="id-ID" sz="3200" dirty="0">
                <a:latin typeface="Roboto Light" panose="02000000000000000000" pitchFamily="2" charset="0"/>
                <a:ea typeface="Roboto Light" panose="02000000000000000000" pitchFamily="2" charset="0"/>
              </a:rPr>
              <a:t> </a:t>
            </a:r>
            <a:r>
              <a:rPr lang="id-ID" sz="3200" dirty="0" err="1">
                <a:latin typeface="Roboto Light" panose="02000000000000000000" pitchFamily="2" charset="0"/>
                <a:ea typeface="Roboto Light" panose="02000000000000000000" pitchFamily="2" charset="0"/>
              </a:rPr>
              <a:t>places</a:t>
            </a:r>
            <a:r>
              <a:rPr lang="id-ID" sz="3200" dirty="0">
                <a:latin typeface="Roboto Light" panose="02000000000000000000" pitchFamily="2" charset="0"/>
                <a:ea typeface="Roboto Light" panose="02000000000000000000" pitchFamily="2" charset="0"/>
              </a:rPr>
              <a:t>, 100% berhasil dan tidak terdapat kegagalan</a:t>
            </a:r>
          </a:p>
        </p:txBody>
      </p:sp>
    </p:spTree>
    <p:extLst>
      <p:ext uri="{BB962C8B-B14F-4D97-AF65-F5344CB8AC3E}">
        <p14:creationId xmlns:p14="http://schemas.microsoft.com/office/powerpoint/2010/main" val="421538194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3B426B-8999-4C1D-9378-2C67FE3FC078}"/>
              </a:ext>
            </a:extLst>
          </p:cNvPr>
          <p:cNvSpPr/>
          <p:nvPr/>
        </p:nvSpPr>
        <p:spPr>
          <a:xfrm>
            <a:off x="19631400" y="7480"/>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4A97E61E-63D2-4B20-BD68-05D2CEFC2BBD}"/>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BFF9422B-E7D3-4E47-A30F-7DFF08DEC7A4}"/>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22029913-909B-4F12-87F4-A5EB15A24140}"/>
              </a:ext>
            </a:extLst>
          </p:cNvPr>
          <p:cNvSpPr/>
          <p:nvPr/>
        </p:nvSpPr>
        <p:spPr>
          <a:xfrm>
            <a:off x="14879400" y="7479"/>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42A87F5A-3D41-4334-9ED0-A06601C4BB4D}"/>
              </a:ext>
            </a:extLst>
          </p:cNvPr>
          <p:cNvSpPr/>
          <p:nvPr/>
        </p:nvSpPr>
        <p:spPr>
          <a:xfrm>
            <a:off x="19631400" y="7479"/>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C2D33BFD-BE5E-4BEF-B68F-1AC1087D182F}"/>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sp>
        <p:nvSpPr>
          <p:cNvPr id="18" name="Oval 17">
            <a:extLst>
              <a:ext uri="{FF2B5EF4-FFF2-40B4-BE49-F238E27FC236}">
                <a16:creationId xmlns:a16="http://schemas.microsoft.com/office/drawing/2014/main" id="{3AAAB6D1-E0A6-4F69-97D8-EA4438E9B63A}"/>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24</a:t>
            </a:r>
          </a:p>
        </p:txBody>
      </p:sp>
      <p:sp>
        <p:nvSpPr>
          <p:cNvPr id="11" name="TextBox 10">
            <a:extLst>
              <a:ext uri="{FF2B5EF4-FFF2-40B4-BE49-F238E27FC236}">
                <a16:creationId xmlns:a16="http://schemas.microsoft.com/office/drawing/2014/main" id="{E2B98108-977B-4394-B9D0-052041EF1D6E}"/>
              </a:ext>
            </a:extLst>
          </p:cNvPr>
          <p:cNvSpPr txBox="1"/>
          <p:nvPr/>
        </p:nvSpPr>
        <p:spPr>
          <a:xfrm>
            <a:off x="1300272" y="2174205"/>
            <a:ext cx="8872427"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Saran</a:t>
            </a:r>
          </a:p>
        </p:txBody>
      </p:sp>
      <p:grpSp>
        <p:nvGrpSpPr>
          <p:cNvPr id="31" name="Group 30">
            <a:extLst>
              <a:ext uri="{FF2B5EF4-FFF2-40B4-BE49-F238E27FC236}">
                <a16:creationId xmlns:a16="http://schemas.microsoft.com/office/drawing/2014/main" id="{1FF05E5F-1666-41D3-A73F-B2F33CA6C1E5}"/>
              </a:ext>
            </a:extLst>
          </p:cNvPr>
          <p:cNvGrpSpPr/>
          <p:nvPr/>
        </p:nvGrpSpPr>
        <p:grpSpPr>
          <a:xfrm>
            <a:off x="1488718" y="9069112"/>
            <a:ext cx="1191836" cy="1080000"/>
            <a:chOff x="1483673" y="4377010"/>
            <a:chExt cx="1191836" cy="1080000"/>
          </a:xfrm>
          <a:solidFill>
            <a:srgbClr val="009688"/>
          </a:solidFill>
        </p:grpSpPr>
        <p:sp>
          <p:nvSpPr>
            <p:cNvPr id="32" name="Rectangle 31">
              <a:extLst>
                <a:ext uri="{FF2B5EF4-FFF2-40B4-BE49-F238E27FC236}">
                  <a16:creationId xmlns:a16="http://schemas.microsoft.com/office/drawing/2014/main" id="{E6CF0122-AE13-4788-A1A9-ADA324D74E7C}"/>
                </a:ext>
              </a:extLst>
            </p:cNvPr>
            <p:cNvSpPr/>
            <p:nvPr/>
          </p:nvSpPr>
          <p:spPr>
            <a:xfrm rot="18900000">
              <a:off x="2135509" y="4647010"/>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a:extLst>
                <a:ext uri="{FF2B5EF4-FFF2-40B4-BE49-F238E27FC236}">
                  <a16:creationId xmlns:a16="http://schemas.microsoft.com/office/drawing/2014/main" id="{74DB2937-1E82-4020-A316-4D07500B3BB7}"/>
                </a:ext>
              </a:extLst>
            </p:cNvPr>
            <p:cNvSpPr/>
            <p:nvPr/>
          </p:nvSpPr>
          <p:spPr>
            <a:xfrm>
              <a:off x="1483673" y="4377010"/>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3</a:t>
              </a:r>
            </a:p>
          </p:txBody>
        </p:sp>
      </p:grpSp>
      <p:grpSp>
        <p:nvGrpSpPr>
          <p:cNvPr id="34" name="Group 33">
            <a:extLst>
              <a:ext uri="{FF2B5EF4-FFF2-40B4-BE49-F238E27FC236}">
                <a16:creationId xmlns:a16="http://schemas.microsoft.com/office/drawing/2014/main" id="{E17EE152-2326-44D9-9BD5-88FF65BF1BA7}"/>
              </a:ext>
            </a:extLst>
          </p:cNvPr>
          <p:cNvGrpSpPr/>
          <p:nvPr/>
        </p:nvGrpSpPr>
        <p:grpSpPr>
          <a:xfrm>
            <a:off x="1483674" y="6759141"/>
            <a:ext cx="1191836" cy="1080000"/>
            <a:chOff x="1483673" y="4377010"/>
            <a:chExt cx="1191836" cy="1080000"/>
          </a:xfrm>
          <a:solidFill>
            <a:srgbClr val="3C7380"/>
          </a:solidFill>
        </p:grpSpPr>
        <p:sp>
          <p:nvSpPr>
            <p:cNvPr id="35" name="Rectangle 34">
              <a:extLst>
                <a:ext uri="{FF2B5EF4-FFF2-40B4-BE49-F238E27FC236}">
                  <a16:creationId xmlns:a16="http://schemas.microsoft.com/office/drawing/2014/main" id="{4CBAB2D1-9556-44B4-8C86-03F62A8ADF2A}"/>
                </a:ext>
              </a:extLst>
            </p:cNvPr>
            <p:cNvSpPr/>
            <p:nvPr/>
          </p:nvSpPr>
          <p:spPr>
            <a:xfrm rot="18900000">
              <a:off x="2135509" y="4647010"/>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6" name="Oval 35">
              <a:extLst>
                <a:ext uri="{FF2B5EF4-FFF2-40B4-BE49-F238E27FC236}">
                  <a16:creationId xmlns:a16="http://schemas.microsoft.com/office/drawing/2014/main" id="{D98E8949-30BF-43F0-A6D6-54490B370FA1}"/>
                </a:ext>
              </a:extLst>
            </p:cNvPr>
            <p:cNvSpPr/>
            <p:nvPr/>
          </p:nvSpPr>
          <p:spPr>
            <a:xfrm>
              <a:off x="1483673" y="4377010"/>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2</a:t>
              </a:r>
            </a:p>
          </p:txBody>
        </p:sp>
      </p:grpSp>
      <p:grpSp>
        <p:nvGrpSpPr>
          <p:cNvPr id="37" name="Group 36">
            <a:extLst>
              <a:ext uri="{FF2B5EF4-FFF2-40B4-BE49-F238E27FC236}">
                <a16:creationId xmlns:a16="http://schemas.microsoft.com/office/drawing/2014/main" id="{CFA10430-3B7A-48BC-AA0B-B4E40160DBF7}"/>
              </a:ext>
            </a:extLst>
          </p:cNvPr>
          <p:cNvGrpSpPr/>
          <p:nvPr/>
        </p:nvGrpSpPr>
        <p:grpSpPr>
          <a:xfrm>
            <a:off x="1483673" y="4291008"/>
            <a:ext cx="1191836" cy="1080000"/>
            <a:chOff x="1483673" y="4377010"/>
            <a:chExt cx="1191836" cy="1080000"/>
          </a:xfrm>
        </p:grpSpPr>
        <p:sp>
          <p:nvSpPr>
            <p:cNvPr id="38" name="Rectangle 37">
              <a:extLst>
                <a:ext uri="{FF2B5EF4-FFF2-40B4-BE49-F238E27FC236}">
                  <a16:creationId xmlns:a16="http://schemas.microsoft.com/office/drawing/2014/main" id="{717356C8-5AE7-4884-B3F7-753EA7E7E9B1}"/>
                </a:ext>
              </a:extLst>
            </p:cNvPr>
            <p:cNvSpPr/>
            <p:nvPr/>
          </p:nvSpPr>
          <p:spPr>
            <a:xfrm rot="18900000">
              <a:off x="2135509" y="4647010"/>
              <a:ext cx="540000" cy="540000"/>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3EF6F8E0-4EEA-440D-A979-D6BB5EB8D1DD}"/>
                </a:ext>
              </a:extLst>
            </p:cNvPr>
            <p:cNvSpPr/>
            <p:nvPr/>
          </p:nvSpPr>
          <p:spPr>
            <a:xfrm>
              <a:off x="1483673" y="4377010"/>
              <a:ext cx="1080000" cy="1080000"/>
            </a:xfrm>
            <a:prstGeom prst="ellipse">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1</a:t>
              </a:r>
            </a:p>
          </p:txBody>
        </p:sp>
      </p:grpSp>
      <p:sp>
        <p:nvSpPr>
          <p:cNvPr id="40" name="TextBox 39">
            <a:extLst>
              <a:ext uri="{FF2B5EF4-FFF2-40B4-BE49-F238E27FC236}">
                <a16:creationId xmlns:a16="http://schemas.microsoft.com/office/drawing/2014/main" id="{F4379303-1E28-48C0-950B-759B4D124264}"/>
              </a:ext>
            </a:extLst>
          </p:cNvPr>
          <p:cNvSpPr txBox="1"/>
          <p:nvPr/>
        </p:nvSpPr>
        <p:spPr>
          <a:xfrm>
            <a:off x="3551025" y="4291008"/>
            <a:ext cx="19554667" cy="1754326"/>
          </a:xfrm>
          <a:prstGeom prst="rect">
            <a:avLst/>
          </a:prstGeom>
          <a:noFill/>
        </p:spPr>
        <p:txBody>
          <a:bodyPr wrap="square" rtlCol="0">
            <a:spAutoFit/>
          </a:bodyPr>
          <a:lstStyle/>
          <a:p>
            <a:r>
              <a:rPr lang="id-ID" sz="3600" dirty="0">
                <a:latin typeface="Roboto" pitchFamily="2" charset="0"/>
                <a:ea typeface="Roboto" pitchFamily="2" charset="0"/>
              </a:rPr>
              <a:t>Pada penelitian selanjutnya, agar dikembangkan algoritma akses data pada kalender yang lebih optimal. Saat ini, penghapusan data </a:t>
            </a:r>
            <a:r>
              <a:rPr lang="id-ID" sz="3600" dirty="0" err="1">
                <a:latin typeface="Roboto" pitchFamily="2" charset="0"/>
                <a:ea typeface="Roboto" pitchFamily="2" charset="0"/>
              </a:rPr>
              <a:t>event</a:t>
            </a:r>
            <a:r>
              <a:rPr lang="id-ID" sz="3600" dirty="0">
                <a:latin typeface="Roboto" pitchFamily="2" charset="0"/>
                <a:ea typeface="Roboto" pitchFamily="2" charset="0"/>
              </a:rPr>
              <a:t> pada basis data masih dilakukan dengan pengecekan dan perulangan yang dirasa kurang optimal.</a:t>
            </a:r>
          </a:p>
        </p:txBody>
      </p:sp>
      <p:sp>
        <p:nvSpPr>
          <p:cNvPr id="41" name="TextBox 40">
            <a:extLst>
              <a:ext uri="{FF2B5EF4-FFF2-40B4-BE49-F238E27FC236}">
                <a16:creationId xmlns:a16="http://schemas.microsoft.com/office/drawing/2014/main" id="{1EE6B214-04B2-49B0-B677-0F319DFB0769}"/>
              </a:ext>
            </a:extLst>
          </p:cNvPr>
          <p:cNvSpPr txBox="1"/>
          <p:nvPr/>
        </p:nvSpPr>
        <p:spPr>
          <a:xfrm>
            <a:off x="3551025" y="6759141"/>
            <a:ext cx="19554667" cy="1754326"/>
          </a:xfrm>
          <a:prstGeom prst="rect">
            <a:avLst/>
          </a:prstGeom>
          <a:noFill/>
        </p:spPr>
        <p:txBody>
          <a:bodyPr wrap="square" rtlCol="0">
            <a:spAutoFit/>
          </a:bodyPr>
          <a:lstStyle/>
          <a:p>
            <a:r>
              <a:rPr lang="sv-SE" sz="3600" dirty="0">
                <a:latin typeface="Roboto" pitchFamily="2" charset="0"/>
                <a:ea typeface="Roboto" pitchFamily="2" charset="0"/>
              </a:rPr>
              <a:t>Perlu dilakukan pengujian dengan menggunakan metode unit testing. Metode ini dirasa perlu untuk memastikan setiap </a:t>
            </a:r>
            <a:r>
              <a:rPr lang="id-ID" sz="3600" dirty="0">
                <a:latin typeface="Roboto" pitchFamily="2" charset="0"/>
                <a:ea typeface="Roboto" pitchFamily="2" charset="0"/>
              </a:rPr>
              <a:t>kode</a:t>
            </a:r>
            <a:r>
              <a:rPr lang="sv-SE" sz="3600" dirty="0">
                <a:latin typeface="Roboto" pitchFamily="2" charset="0"/>
                <a:ea typeface="Roboto" pitchFamily="2" charset="0"/>
              </a:rPr>
              <a:t> yang dikembangkan dalam pengembangan aplikasi tidak mengalami kesalahan, sehingga fungsi utama pada aplikasi tidak terganggu</a:t>
            </a:r>
            <a:r>
              <a:rPr lang="id-ID" sz="3600" dirty="0">
                <a:latin typeface="Roboto" pitchFamily="2" charset="0"/>
                <a:ea typeface="Roboto" pitchFamily="2" charset="0"/>
              </a:rPr>
              <a:t>.</a:t>
            </a:r>
          </a:p>
        </p:txBody>
      </p:sp>
      <p:sp>
        <p:nvSpPr>
          <p:cNvPr id="42" name="TextBox 41">
            <a:extLst>
              <a:ext uri="{FF2B5EF4-FFF2-40B4-BE49-F238E27FC236}">
                <a16:creationId xmlns:a16="http://schemas.microsoft.com/office/drawing/2014/main" id="{3EDF4A16-5BE1-41D6-9220-A5D9278487FC}"/>
              </a:ext>
            </a:extLst>
          </p:cNvPr>
          <p:cNvSpPr txBox="1"/>
          <p:nvPr/>
        </p:nvSpPr>
        <p:spPr>
          <a:xfrm>
            <a:off x="3551024" y="9227274"/>
            <a:ext cx="19554667" cy="1200329"/>
          </a:xfrm>
          <a:prstGeom prst="rect">
            <a:avLst/>
          </a:prstGeom>
          <a:noFill/>
        </p:spPr>
        <p:txBody>
          <a:bodyPr wrap="square" rtlCol="0">
            <a:spAutoFit/>
          </a:bodyPr>
          <a:lstStyle/>
          <a:p>
            <a:r>
              <a:rPr lang="id-ID" sz="3600" dirty="0">
                <a:latin typeface="Roboto" pitchFamily="2" charset="0"/>
                <a:ea typeface="Roboto" pitchFamily="2" charset="0"/>
              </a:rPr>
              <a:t>Perlu dikembangkan </a:t>
            </a:r>
            <a:r>
              <a:rPr lang="id-ID" sz="3600" i="1" dirty="0" err="1">
                <a:latin typeface="Roboto" pitchFamily="2" charset="0"/>
                <a:ea typeface="Roboto" pitchFamily="2" charset="0"/>
              </a:rPr>
              <a:t>suggestion</a:t>
            </a:r>
            <a:r>
              <a:rPr lang="id-ID" sz="3600" dirty="0">
                <a:latin typeface="Roboto" pitchFamily="2" charset="0"/>
                <a:ea typeface="Roboto" pitchFamily="2" charset="0"/>
              </a:rPr>
              <a:t> </a:t>
            </a:r>
            <a:r>
              <a:rPr lang="id-ID" sz="3600" i="1" dirty="0" err="1">
                <a:latin typeface="Roboto" pitchFamily="2" charset="0"/>
                <a:ea typeface="Roboto" pitchFamily="2" charset="0"/>
              </a:rPr>
              <a:t>system</a:t>
            </a:r>
            <a:r>
              <a:rPr lang="id-ID" sz="3600" dirty="0">
                <a:latin typeface="Roboto" pitchFamily="2" charset="0"/>
                <a:ea typeface="Roboto" pitchFamily="2" charset="0"/>
              </a:rPr>
              <a:t> untuk membantu pengguna dalam menentukan lokasi yang biasa dikunjungi.</a:t>
            </a:r>
          </a:p>
        </p:txBody>
      </p:sp>
    </p:spTree>
    <p:extLst>
      <p:ext uri="{BB962C8B-B14F-4D97-AF65-F5344CB8AC3E}">
        <p14:creationId xmlns:p14="http://schemas.microsoft.com/office/powerpoint/2010/main" val="1879873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206EC0-8117-4BCE-B896-B5B9CF4CEA1C}"/>
              </a:ext>
            </a:extLst>
          </p:cNvPr>
          <p:cNvSpPr/>
          <p:nvPr/>
        </p:nvSpPr>
        <p:spPr>
          <a:xfrm>
            <a:off x="0" y="0"/>
            <a:ext cx="24384000" cy="13716000"/>
          </a:xfrm>
          <a:prstGeom prst="rect">
            <a:avLst/>
          </a:prstGeom>
          <a:solidFill>
            <a:srgbClr val="192121">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itle 1">
            <a:extLst>
              <a:ext uri="{FF2B5EF4-FFF2-40B4-BE49-F238E27FC236}">
                <a16:creationId xmlns:a16="http://schemas.microsoft.com/office/drawing/2014/main" id="{51098687-4694-4F0F-B397-CAFB2F81AB6E}"/>
              </a:ext>
            </a:extLst>
          </p:cNvPr>
          <p:cNvSpPr>
            <a:spLocks noGrp="1"/>
          </p:cNvSpPr>
          <p:nvPr>
            <p:ph type="title"/>
          </p:nvPr>
        </p:nvSpPr>
        <p:spPr>
          <a:xfrm>
            <a:off x="895351" y="5532438"/>
            <a:ext cx="22593300" cy="2651127"/>
          </a:xfrm>
        </p:spPr>
        <p:txBody>
          <a:bodyPr/>
          <a:lstStyle/>
          <a:p>
            <a:pPr algn="ctr"/>
            <a:r>
              <a:rPr lang="id-ID" b="1" dirty="0">
                <a:solidFill>
                  <a:schemeClr val="bg1"/>
                </a:solidFill>
                <a:latin typeface="Roboto" pitchFamily="2" charset="0"/>
                <a:ea typeface="Roboto" pitchFamily="2" charset="0"/>
              </a:rPr>
              <a:t>TERIMA KASIH</a:t>
            </a:r>
            <a:endParaRPr lang="id-ID"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2285564580"/>
      </p:ext>
    </p:extLst>
  </p:cSld>
  <p:clrMapOvr>
    <a:masterClrMapping/>
  </p:clrMapOvr>
  <p:transition spd="slow">
    <p:wipe dir="u"/>
  </p:transition>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4E4B54A-F373-4EA2-82AC-72E774CE04A8}"/>
              </a:ext>
            </a:extLst>
          </p:cNvPr>
          <p:cNvGrpSpPr/>
          <p:nvPr/>
        </p:nvGrpSpPr>
        <p:grpSpPr>
          <a:xfrm>
            <a:off x="1488718" y="8524190"/>
            <a:ext cx="1191836" cy="1080000"/>
            <a:chOff x="1483673" y="4377010"/>
            <a:chExt cx="1191836" cy="1080000"/>
          </a:xfrm>
          <a:solidFill>
            <a:srgbClr val="009688"/>
          </a:solidFill>
        </p:grpSpPr>
        <p:sp>
          <p:nvSpPr>
            <p:cNvPr id="34" name="Rectangle 33">
              <a:extLst>
                <a:ext uri="{FF2B5EF4-FFF2-40B4-BE49-F238E27FC236}">
                  <a16:creationId xmlns:a16="http://schemas.microsoft.com/office/drawing/2014/main" id="{83AA6C2D-0466-4DD4-8B5A-BFF0C55F0015}"/>
                </a:ext>
              </a:extLst>
            </p:cNvPr>
            <p:cNvSpPr/>
            <p:nvPr/>
          </p:nvSpPr>
          <p:spPr>
            <a:xfrm rot="18900000">
              <a:off x="2135509" y="4647010"/>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33724D7A-BEBA-475B-9E28-25D66FAA11E1}"/>
                </a:ext>
              </a:extLst>
            </p:cNvPr>
            <p:cNvSpPr/>
            <p:nvPr/>
          </p:nvSpPr>
          <p:spPr>
            <a:xfrm>
              <a:off x="1483673" y="4377010"/>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3</a:t>
              </a:r>
            </a:p>
          </p:txBody>
        </p:sp>
      </p:grpSp>
      <p:grpSp>
        <p:nvGrpSpPr>
          <p:cNvPr id="27" name="Group 26">
            <a:extLst>
              <a:ext uri="{FF2B5EF4-FFF2-40B4-BE49-F238E27FC236}">
                <a16:creationId xmlns:a16="http://schemas.microsoft.com/office/drawing/2014/main" id="{9B126940-B44C-4C04-8687-C47685B162AE}"/>
              </a:ext>
            </a:extLst>
          </p:cNvPr>
          <p:cNvGrpSpPr/>
          <p:nvPr/>
        </p:nvGrpSpPr>
        <p:grpSpPr>
          <a:xfrm>
            <a:off x="1483674" y="6422641"/>
            <a:ext cx="1191836" cy="1080000"/>
            <a:chOff x="1483673" y="4377010"/>
            <a:chExt cx="1191836" cy="1080000"/>
          </a:xfrm>
          <a:solidFill>
            <a:srgbClr val="3C7380"/>
          </a:solidFill>
        </p:grpSpPr>
        <p:sp>
          <p:nvSpPr>
            <p:cNvPr id="28" name="Rectangle 27">
              <a:extLst>
                <a:ext uri="{FF2B5EF4-FFF2-40B4-BE49-F238E27FC236}">
                  <a16:creationId xmlns:a16="http://schemas.microsoft.com/office/drawing/2014/main" id="{FDA89EC1-6B0F-49F3-8772-4F785BB12754}"/>
                </a:ext>
              </a:extLst>
            </p:cNvPr>
            <p:cNvSpPr/>
            <p:nvPr/>
          </p:nvSpPr>
          <p:spPr>
            <a:xfrm rot="18900000">
              <a:off x="2135509" y="4647010"/>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DD820895-FF21-4A4F-B06A-18C4CC0D7796}"/>
                </a:ext>
              </a:extLst>
            </p:cNvPr>
            <p:cNvSpPr/>
            <p:nvPr/>
          </p:nvSpPr>
          <p:spPr>
            <a:xfrm>
              <a:off x="1483673" y="4377010"/>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2</a:t>
              </a:r>
            </a:p>
          </p:txBody>
        </p:sp>
      </p:grpSp>
      <p:grpSp>
        <p:nvGrpSpPr>
          <p:cNvPr id="30" name="Group 29">
            <a:extLst>
              <a:ext uri="{FF2B5EF4-FFF2-40B4-BE49-F238E27FC236}">
                <a16:creationId xmlns:a16="http://schemas.microsoft.com/office/drawing/2014/main" id="{623DF21E-4676-4A84-B439-DD0A37635B1D}"/>
              </a:ext>
            </a:extLst>
          </p:cNvPr>
          <p:cNvGrpSpPr/>
          <p:nvPr/>
        </p:nvGrpSpPr>
        <p:grpSpPr>
          <a:xfrm>
            <a:off x="1483673" y="4291008"/>
            <a:ext cx="1191836" cy="1080000"/>
            <a:chOff x="1483673" y="4377010"/>
            <a:chExt cx="1191836" cy="1080000"/>
          </a:xfrm>
        </p:grpSpPr>
        <p:sp>
          <p:nvSpPr>
            <p:cNvPr id="31" name="Rectangle 30">
              <a:extLst>
                <a:ext uri="{FF2B5EF4-FFF2-40B4-BE49-F238E27FC236}">
                  <a16:creationId xmlns:a16="http://schemas.microsoft.com/office/drawing/2014/main" id="{0E22331E-A5B5-48FD-8BEA-29DC3DB277AA}"/>
                </a:ext>
              </a:extLst>
            </p:cNvPr>
            <p:cNvSpPr/>
            <p:nvPr/>
          </p:nvSpPr>
          <p:spPr>
            <a:xfrm rot="18900000">
              <a:off x="2135509" y="4647010"/>
              <a:ext cx="540000" cy="540000"/>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42E594DD-BE7E-468B-A59B-7583F54C8F01}"/>
                </a:ext>
              </a:extLst>
            </p:cNvPr>
            <p:cNvSpPr/>
            <p:nvPr/>
          </p:nvSpPr>
          <p:spPr>
            <a:xfrm>
              <a:off x="1483673" y="4377010"/>
              <a:ext cx="1080000" cy="1080000"/>
            </a:xfrm>
            <a:prstGeom prst="ellipse">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1</a:t>
              </a:r>
            </a:p>
          </p:txBody>
        </p:sp>
      </p:grpSp>
      <p:sp>
        <p:nvSpPr>
          <p:cNvPr id="2" name="Oval 1">
            <a:extLst>
              <a:ext uri="{FF2B5EF4-FFF2-40B4-BE49-F238E27FC236}">
                <a16:creationId xmlns:a16="http://schemas.microsoft.com/office/drawing/2014/main" id="{49FC2964-2207-49EF-9B19-4A324EA6FC34}"/>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26</a:t>
            </a:r>
          </a:p>
        </p:txBody>
      </p:sp>
      <p:grpSp>
        <p:nvGrpSpPr>
          <p:cNvPr id="47" name="Group 46">
            <a:extLst>
              <a:ext uri="{FF2B5EF4-FFF2-40B4-BE49-F238E27FC236}">
                <a16:creationId xmlns:a16="http://schemas.microsoft.com/office/drawing/2014/main" id="{8DBA7772-0C41-4A36-8245-55ACB587217C}"/>
              </a:ext>
            </a:extLst>
          </p:cNvPr>
          <p:cNvGrpSpPr/>
          <p:nvPr/>
        </p:nvGrpSpPr>
        <p:grpSpPr>
          <a:xfrm>
            <a:off x="-1" y="1991"/>
            <a:ext cx="24383401" cy="1260776"/>
            <a:chOff x="-1" y="1991"/>
            <a:chExt cx="24383401" cy="1260776"/>
          </a:xfrm>
        </p:grpSpPr>
        <p:sp>
          <p:nvSpPr>
            <p:cNvPr id="48" name="Rectangle 47">
              <a:extLst>
                <a:ext uri="{FF2B5EF4-FFF2-40B4-BE49-F238E27FC236}">
                  <a16:creationId xmlns:a16="http://schemas.microsoft.com/office/drawing/2014/main" id="{F05F8A07-0421-44D0-BA93-C1BB7F2DE778}"/>
                </a:ext>
              </a:extLst>
            </p:cNvPr>
            <p:cNvSpPr/>
            <p:nvPr/>
          </p:nvSpPr>
          <p:spPr>
            <a:xfrm>
              <a:off x="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a:extLst>
                <a:ext uri="{FF2B5EF4-FFF2-40B4-BE49-F238E27FC236}">
                  <a16:creationId xmlns:a16="http://schemas.microsoft.com/office/drawing/2014/main" id="{F79E25D2-D6F8-4169-9B43-6858E6CD2C19}"/>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50" name="Rectangle 49">
              <a:extLst>
                <a:ext uri="{FF2B5EF4-FFF2-40B4-BE49-F238E27FC236}">
                  <a16:creationId xmlns:a16="http://schemas.microsoft.com/office/drawing/2014/main" id="{396A4235-CE00-4869-95B2-55EBCC845CE7}"/>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51" name="Rectangle 50">
              <a:extLst>
                <a:ext uri="{FF2B5EF4-FFF2-40B4-BE49-F238E27FC236}">
                  <a16:creationId xmlns:a16="http://schemas.microsoft.com/office/drawing/2014/main" id="{EEB4B1D8-12A3-4317-801D-B42056D40744}"/>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52" name="Rectangle 51">
              <a:extLst>
                <a:ext uri="{FF2B5EF4-FFF2-40B4-BE49-F238E27FC236}">
                  <a16:creationId xmlns:a16="http://schemas.microsoft.com/office/drawing/2014/main" id="{BA86C755-8F22-450E-9BE0-666371F09A74}"/>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53" name="Rectangle 52">
              <a:extLst>
                <a:ext uri="{FF2B5EF4-FFF2-40B4-BE49-F238E27FC236}">
                  <a16:creationId xmlns:a16="http://schemas.microsoft.com/office/drawing/2014/main" id="{1FE4E01D-1504-475B-BC93-A853574C3DE7}"/>
                </a:ext>
              </a:extLst>
            </p:cNvPr>
            <p:cNvSpPr/>
            <p:nvPr/>
          </p:nvSpPr>
          <p:spPr>
            <a:xfrm>
              <a:off x="-1" y="1991"/>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PENDAHULUAN</a:t>
              </a:r>
            </a:p>
          </p:txBody>
        </p:sp>
      </p:grpSp>
      <p:sp>
        <p:nvSpPr>
          <p:cNvPr id="14" name="TextBox 13">
            <a:extLst>
              <a:ext uri="{FF2B5EF4-FFF2-40B4-BE49-F238E27FC236}">
                <a16:creationId xmlns:a16="http://schemas.microsoft.com/office/drawing/2014/main" id="{D54908F1-FDF6-4F33-8788-4FDCA4BE021B}"/>
              </a:ext>
            </a:extLst>
          </p:cNvPr>
          <p:cNvSpPr txBox="1"/>
          <p:nvPr/>
        </p:nvSpPr>
        <p:spPr>
          <a:xfrm>
            <a:off x="1300273" y="2174205"/>
            <a:ext cx="7047314"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Batasan</a:t>
            </a:r>
          </a:p>
        </p:txBody>
      </p:sp>
      <p:sp>
        <p:nvSpPr>
          <p:cNvPr id="18" name="TextBox 17">
            <a:extLst>
              <a:ext uri="{FF2B5EF4-FFF2-40B4-BE49-F238E27FC236}">
                <a16:creationId xmlns:a16="http://schemas.microsoft.com/office/drawing/2014/main" id="{9A8FD106-1E81-466F-B0D0-9CAAFF741EE1}"/>
              </a:ext>
            </a:extLst>
          </p:cNvPr>
          <p:cNvSpPr txBox="1"/>
          <p:nvPr/>
        </p:nvSpPr>
        <p:spPr>
          <a:xfrm>
            <a:off x="3551025" y="4507843"/>
            <a:ext cx="19554667" cy="1754326"/>
          </a:xfrm>
          <a:prstGeom prst="rect">
            <a:avLst/>
          </a:prstGeom>
          <a:noFill/>
        </p:spPr>
        <p:txBody>
          <a:bodyPr wrap="square" rtlCol="0">
            <a:spAutoFit/>
          </a:bodyPr>
          <a:lstStyle/>
          <a:p>
            <a:r>
              <a:rPr lang="id-ID" sz="3600" dirty="0">
                <a:latin typeface="Roboto" pitchFamily="2" charset="0"/>
                <a:ea typeface="Roboto" pitchFamily="2" charset="0"/>
              </a:rPr>
              <a:t>Merek Mobil yang memiliki teknologi </a:t>
            </a:r>
            <a:r>
              <a:rPr lang="id-ID" sz="3600" dirty="0" err="1">
                <a:latin typeface="Roboto" pitchFamily="2" charset="0"/>
                <a:ea typeface="Roboto" pitchFamily="2" charset="0"/>
              </a:rPr>
              <a:t>hands</a:t>
            </a:r>
            <a:r>
              <a:rPr lang="id-ID" sz="3600" dirty="0">
                <a:latin typeface="Roboto" pitchFamily="2" charset="0"/>
                <a:ea typeface="Roboto" pitchFamily="2" charset="0"/>
              </a:rPr>
              <a:t> </a:t>
            </a:r>
            <a:r>
              <a:rPr lang="id-ID" sz="3600" dirty="0" err="1">
                <a:latin typeface="Roboto" pitchFamily="2" charset="0"/>
                <a:ea typeface="Roboto" pitchFamily="2" charset="0"/>
              </a:rPr>
              <a:t>free</a:t>
            </a:r>
            <a:r>
              <a:rPr lang="id-ID" sz="3600" dirty="0">
                <a:latin typeface="Roboto" pitchFamily="2" charset="0"/>
                <a:ea typeface="Roboto" pitchFamily="2" charset="0"/>
              </a:rPr>
              <a:t> dengan menggunakan </a:t>
            </a:r>
            <a:r>
              <a:rPr lang="id-ID" sz="3600" dirty="0" err="1">
                <a:latin typeface="Roboto" pitchFamily="2" charset="0"/>
                <a:ea typeface="Roboto" pitchFamily="2" charset="0"/>
              </a:rPr>
              <a:t>bluetooth</a:t>
            </a:r>
            <a:r>
              <a:rPr lang="id-ID" sz="3600" dirty="0">
                <a:latin typeface="Roboto" pitchFamily="2" charset="0"/>
                <a:ea typeface="Roboto" pitchFamily="2" charset="0"/>
              </a:rPr>
              <a:t> adalah </a:t>
            </a:r>
            <a:r>
              <a:rPr lang="id-ID" sz="3600" dirty="0" err="1">
                <a:latin typeface="Roboto" pitchFamily="2" charset="0"/>
                <a:ea typeface="Roboto" pitchFamily="2" charset="0"/>
              </a:rPr>
              <a:t>Acura</a:t>
            </a:r>
            <a:r>
              <a:rPr lang="id-ID" sz="3600" dirty="0">
                <a:latin typeface="Roboto" pitchFamily="2" charset="0"/>
                <a:ea typeface="Roboto" pitchFamily="2" charset="0"/>
              </a:rPr>
              <a:t> (2011), Audi (2006), BMW (2013), Beberapa Mobil Honda (2008), </a:t>
            </a:r>
            <a:r>
              <a:rPr lang="id-ID" sz="3600" dirty="0" err="1">
                <a:latin typeface="Roboto" pitchFamily="2" charset="0"/>
                <a:ea typeface="Roboto" pitchFamily="2" charset="0"/>
              </a:rPr>
              <a:t>Hyundai</a:t>
            </a:r>
            <a:r>
              <a:rPr lang="id-ID" sz="3600" dirty="0">
                <a:latin typeface="Roboto" pitchFamily="2" charset="0"/>
                <a:ea typeface="Roboto" pitchFamily="2" charset="0"/>
              </a:rPr>
              <a:t> (2009), Land </a:t>
            </a:r>
            <a:r>
              <a:rPr lang="id-ID" sz="3600" dirty="0" err="1">
                <a:latin typeface="Roboto" pitchFamily="2" charset="0"/>
                <a:ea typeface="Roboto" pitchFamily="2" charset="0"/>
              </a:rPr>
              <a:t>Rover</a:t>
            </a:r>
            <a:r>
              <a:rPr lang="id-ID" sz="3600" dirty="0">
                <a:latin typeface="Roboto" pitchFamily="2" charset="0"/>
                <a:ea typeface="Roboto" pitchFamily="2" charset="0"/>
              </a:rPr>
              <a:t>, </a:t>
            </a:r>
            <a:r>
              <a:rPr lang="id-ID" sz="3600" dirty="0" err="1">
                <a:latin typeface="Roboto" pitchFamily="2" charset="0"/>
                <a:ea typeface="Roboto" pitchFamily="2" charset="0"/>
              </a:rPr>
              <a:t>Lexus</a:t>
            </a:r>
            <a:r>
              <a:rPr lang="id-ID" sz="3600" dirty="0">
                <a:latin typeface="Roboto" pitchFamily="2" charset="0"/>
                <a:ea typeface="Roboto" pitchFamily="2" charset="0"/>
              </a:rPr>
              <a:t>, Mazda, </a:t>
            </a:r>
            <a:r>
              <a:rPr lang="id-ID" sz="3600" dirty="0" err="1">
                <a:latin typeface="Roboto" pitchFamily="2" charset="0"/>
                <a:ea typeface="Roboto" pitchFamily="2" charset="0"/>
              </a:rPr>
              <a:t>Mercedez-Benz</a:t>
            </a:r>
            <a:r>
              <a:rPr lang="id-ID" sz="3600" dirty="0">
                <a:latin typeface="Roboto" pitchFamily="2" charset="0"/>
                <a:ea typeface="Roboto" pitchFamily="2" charset="0"/>
              </a:rPr>
              <a:t> (2009), MINI, </a:t>
            </a:r>
            <a:r>
              <a:rPr lang="id-ID" sz="3600" dirty="0" err="1">
                <a:latin typeface="Roboto" pitchFamily="2" charset="0"/>
                <a:ea typeface="Roboto" pitchFamily="2" charset="0"/>
              </a:rPr>
              <a:t>Volvo</a:t>
            </a:r>
            <a:r>
              <a:rPr lang="id-ID" sz="3600" dirty="0">
                <a:latin typeface="Roboto" pitchFamily="2" charset="0"/>
                <a:ea typeface="Roboto" pitchFamily="2" charset="0"/>
              </a:rPr>
              <a:t> (2014), </a:t>
            </a:r>
            <a:r>
              <a:rPr lang="id-ID" sz="3600" dirty="0" err="1">
                <a:latin typeface="Roboto" pitchFamily="2" charset="0"/>
                <a:ea typeface="Roboto" pitchFamily="2" charset="0"/>
              </a:rPr>
              <a:t>dll</a:t>
            </a:r>
            <a:r>
              <a:rPr lang="id-ID" sz="3600" dirty="0">
                <a:latin typeface="Roboto" pitchFamily="2" charset="0"/>
                <a:ea typeface="Roboto" pitchFamily="2" charset="0"/>
              </a:rPr>
              <a:t> [3].</a:t>
            </a:r>
          </a:p>
        </p:txBody>
      </p:sp>
      <p:sp>
        <p:nvSpPr>
          <p:cNvPr id="22" name="TextBox 21">
            <a:extLst>
              <a:ext uri="{FF2B5EF4-FFF2-40B4-BE49-F238E27FC236}">
                <a16:creationId xmlns:a16="http://schemas.microsoft.com/office/drawing/2014/main" id="{7D578AB9-0876-449A-BD21-65D520E3ACAD}"/>
              </a:ext>
            </a:extLst>
          </p:cNvPr>
          <p:cNvSpPr txBox="1"/>
          <p:nvPr/>
        </p:nvSpPr>
        <p:spPr>
          <a:xfrm>
            <a:off x="3551025" y="6639476"/>
            <a:ext cx="19554667" cy="1200329"/>
          </a:xfrm>
          <a:prstGeom prst="rect">
            <a:avLst/>
          </a:prstGeom>
          <a:noFill/>
        </p:spPr>
        <p:txBody>
          <a:bodyPr wrap="square" rtlCol="0">
            <a:spAutoFit/>
          </a:bodyPr>
          <a:lstStyle/>
          <a:p>
            <a:r>
              <a:rPr lang="id-ID" sz="3600" dirty="0">
                <a:latin typeface="Roboto" pitchFamily="2" charset="0"/>
                <a:ea typeface="Roboto" pitchFamily="2" charset="0"/>
              </a:rPr>
              <a:t>Batasan radius untuk fitur parkir adalah 30 meter, dan untuk fitur </a:t>
            </a:r>
            <a:r>
              <a:rPr lang="id-ID" sz="3600" dirty="0" err="1">
                <a:latin typeface="Roboto" pitchFamily="2" charset="0"/>
                <a:ea typeface="Roboto" pitchFamily="2" charset="0"/>
              </a:rPr>
              <a:t>special</a:t>
            </a:r>
            <a:r>
              <a:rPr lang="id-ID" sz="3600" dirty="0">
                <a:latin typeface="Roboto" pitchFamily="2" charset="0"/>
                <a:ea typeface="Roboto" pitchFamily="2" charset="0"/>
              </a:rPr>
              <a:t> </a:t>
            </a:r>
            <a:r>
              <a:rPr lang="id-ID" sz="3600" dirty="0" err="1">
                <a:latin typeface="Roboto" pitchFamily="2" charset="0"/>
                <a:ea typeface="Roboto" pitchFamily="2" charset="0"/>
              </a:rPr>
              <a:t>places</a:t>
            </a:r>
            <a:r>
              <a:rPr lang="id-ID" sz="3600" dirty="0">
                <a:latin typeface="Roboto" pitchFamily="2" charset="0"/>
                <a:ea typeface="Roboto" pitchFamily="2" charset="0"/>
              </a:rPr>
              <a:t> adalah 100 meter.</a:t>
            </a:r>
          </a:p>
        </p:txBody>
      </p:sp>
      <p:sp>
        <p:nvSpPr>
          <p:cNvPr id="26" name="TextBox 25">
            <a:extLst>
              <a:ext uri="{FF2B5EF4-FFF2-40B4-BE49-F238E27FC236}">
                <a16:creationId xmlns:a16="http://schemas.microsoft.com/office/drawing/2014/main" id="{0E95AA4A-1A89-4542-B288-117EFC35D1AE}"/>
              </a:ext>
            </a:extLst>
          </p:cNvPr>
          <p:cNvSpPr txBox="1"/>
          <p:nvPr/>
        </p:nvSpPr>
        <p:spPr>
          <a:xfrm>
            <a:off x="3551024" y="8464026"/>
            <a:ext cx="19554667" cy="1200329"/>
          </a:xfrm>
          <a:prstGeom prst="rect">
            <a:avLst/>
          </a:prstGeom>
          <a:noFill/>
        </p:spPr>
        <p:txBody>
          <a:bodyPr wrap="square" rtlCol="0">
            <a:spAutoFit/>
          </a:bodyPr>
          <a:lstStyle/>
          <a:p>
            <a:r>
              <a:rPr lang="id-ID" sz="3600" dirty="0">
                <a:latin typeface="Roboto" pitchFamily="2" charset="0"/>
                <a:ea typeface="Roboto" pitchFamily="2" charset="0"/>
              </a:rPr>
              <a:t>Pada saat menambahkan lokasi spesial dan </a:t>
            </a:r>
            <a:r>
              <a:rPr lang="id-ID" sz="3600" dirty="0" err="1">
                <a:latin typeface="Roboto" pitchFamily="2" charset="0"/>
                <a:ea typeface="Roboto" pitchFamily="2" charset="0"/>
              </a:rPr>
              <a:t>menunju</a:t>
            </a:r>
            <a:r>
              <a:rPr lang="id-ID" sz="3600" dirty="0">
                <a:latin typeface="Roboto" pitchFamily="2" charset="0"/>
                <a:ea typeface="Roboto" pitchFamily="2" charset="0"/>
              </a:rPr>
              <a:t> lokasi parkir, internet di dalam ponsel harus aktif.</a:t>
            </a:r>
          </a:p>
        </p:txBody>
      </p:sp>
      <p:grpSp>
        <p:nvGrpSpPr>
          <p:cNvPr id="23" name="Group 22">
            <a:extLst>
              <a:ext uri="{FF2B5EF4-FFF2-40B4-BE49-F238E27FC236}">
                <a16:creationId xmlns:a16="http://schemas.microsoft.com/office/drawing/2014/main" id="{D9654A55-C772-41D5-A301-4437977060D4}"/>
              </a:ext>
            </a:extLst>
          </p:cNvPr>
          <p:cNvGrpSpPr/>
          <p:nvPr/>
        </p:nvGrpSpPr>
        <p:grpSpPr>
          <a:xfrm>
            <a:off x="1483673" y="10322176"/>
            <a:ext cx="1191836" cy="1080000"/>
            <a:chOff x="1483673" y="4377010"/>
            <a:chExt cx="1191836" cy="1080000"/>
          </a:xfrm>
          <a:solidFill>
            <a:srgbClr val="00796B"/>
          </a:solidFill>
        </p:grpSpPr>
        <p:sp>
          <p:nvSpPr>
            <p:cNvPr id="24" name="Rectangle 23">
              <a:extLst>
                <a:ext uri="{FF2B5EF4-FFF2-40B4-BE49-F238E27FC236}">
                  <a16:creationId xmlns:a16="http://schemas.microsoft.com/office/drawing/2014/main" id="{F2CE2A65-D25E-4005-917E-692C0089E012}"/>
                </a:ext>
              </a:extLst>
            </p:cNvPr>
            <p:cNvSpPr/>
            <p:nvPr/>
          </p:nvSpPr>
          <p:spPr>
            <a:xfrm rot="18900000">
              <a:off x="2135509" y="4647010"/>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Oval 24">
              <a:extLst>
                <a:ext uri="{FF2B5EF4-FFF2-40B4-BE49-F238E27FC236}">
                  <a16:creationId xmlns:a16="http://schemas.microsoft.com/office/drawing/2014/main" id="{5477A669-C221-444D-8D82-551E74A043D1}"/>
                </a:ext>
              </a:extLst>
            </p:cNvPr>
            <p:cNvSpPr/>
            <p:nvPr/>
          </p:nvSpPr>
          <p:spPr>
            <a:xfrm>
              <a:off x="1483673" y="4377010"/>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4</a:t>
              </a:r>
            </a:p>
          </p:txBody>
        </p:sp>
      </p:grpSp>
      <p:sp>
        <p:nvSpPr>
          <p:cNvPr id="36" name="TextBox 35">
            <a:extLst>
              <a:ext uri="{FF2B5EF4-FFF2-40B4-BE49-F238E27FC236}">
                <a16:creationId xmlns:a16="http://schemas.microsoft.com/office/drawing/2014/main" id="{6CE7C7D6-2A56-48E8-8702-2C63C453A288}"/>
              </a:ext>
            </a:extLst>
          </p:cNvPr>
          <p:cNvSpPr txBox="1"/>
          <p:nvPr/>
        </p:nvSpPr>
        <p:spPr>
          <a:xfrm>
            <a:off x="3545979" y="10539011"/>
            <a:ext cx="19554667" cy="646331"/>
          </a:xfrm>
          <a:prstGeom prst="rect">
            <a:avLst/>
          </a:prstGeom>
          <a:noFill/>
        </p:spPr>
        <p:txBody>
          <a:bodyPr wrap="square" rtlCol="0">
            <a:spAutoFit/>
          </a:bodyPr>
          <a:lstStyle/>
          <a:p>
            <a:r>
              <a:rPr lang="id-ID" sz="3600" dirty="0">
                <a:latin typeface="Roboto" pitchFamily="2" charset="0"/>
                <a:ea typeface="Roboto" pitchFamily="2" charset="0"/>
              </a:rPr>
              <a:t>Untuk memantau </a:t>
            </a:r>
            <a:r>
              <a:rPr lang="id-ID" sz="3600" dirty="0" err="1">
                <a:latin typeface="Roboto" pitchFamily="2" charset="0"/>
                <a:ea typeface="Roboto" pitchFamily="2" charset="0"/>
              </a:rPr>
              <a:t>geofence</a:t>
            </a:r>
            <a:r>
              <a:rPr lang="id-ID" sz="3600" dirty="0">
                <a:latin typeface="Roboto" pitchFamily="2" charset="0"/>
                <a:ea typeface="Roboto" pitchFamily="2" charset="0"/>
              </a:rPr>
              <a:t>, </a:t>
            </a:r>
            <a:r>
              <a:rPr lang="id-ID" sz="3600" dirty="0" err="1">
                <a:latin typeface="Roboto" pitchFamily="2" charset="0"/>
                <a:ea typeface="Roboto" pitchFamily="2" charset="0"/>
              </a:rPr>
              <a:t>Location</a:t>
            </a:r>
            <a:r>
              <a:rPr lang="id-ID" sz="3600" dirty="0">
                <a:latin typeface="Roboto" pitchFamily="2" charset="0"/>
                <a:ea typeface="Roboto" pitchFamily="2" charset="0"/>
              </a:rPr>
              <a:t> Services di dalam ponsel pintar harus diaktifkan</a:t>
            </a:r>
          </a:p>
        </p:txBody>
      </p:sp>
    </p:spTree>
    <p:extLst>
      <p:ext uri="{BB962C8B-B14F-4D97-AF65-F5344CB8AC3E}">
        <p14:creationId xmlns:p14="http://schemas.microsoft.com/office/powerpoint/2010/main" val="51140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3005B51-9002-4E4A-B057-DE89CFA1114B}"/>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A194A6B1-E8CF-41FE-89E6-F388B10089F7}"/>
                </a:ext>
              </a:extLst>
            </p:cNvPr>
            <p:cNvSpPr/>
            <p:nvPr/>
          </p:nvSpPr>
          <p:spPr>
            <a:xfrm>
              <a:off x="9504600" y="7478"/>
              <a:ext cx="53748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C746751C-BC65-46B2-81AC-477A4E4143C8}"/>
                </a:ext>
              </a:extLst>
            </p:cNvPr>
            <p:cNvSpPr/>
            <p:nvPr/>
          </p:nvSpPr>
          <p:spPr>
            <a:xfrm>
              <a:off x="9504600" y="1991"/>
              <a:ext cx="53748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69D20AB6-5216-4C96-B87F-62DA81ED5217}"/>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EEB6DAC6-E39C-4ABB-9B67-5BAB222B16BF}"/>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DF954A51-93FF-4BA6-A8E0-4B49563D20FD}"/>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9F8F3B02-61D8-486B-926D-1A129BCDBAD3}"/>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8" name="Oval 17">
            <a:extLst>
              <a:ext uri="{FF2B5EF4-FFF2-40B4-BE49-F238E27FC236}">
                <a16:creationId xmlns:a16="http://schemas.microsoft.com/office/drawing/2014/main" id="{AC4B9734-BC9E-47BC-9004-E8467DC31FFC}"/>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11</a:t>
            </a:r>
          </a:p>
        </p:txBody>
      </p:sp>
      <p:sp>
        <p:nvSpPr>
          <p:cNvPr id="19" name="TextBox 18">
            <a:extLst>
              <a:ext uri="{FF2B5EF4-FFF2-40B4-BE49-F238E27FC236}">
                <a16:creationId xmlns:a16="http://schemas.microsoft.com/office/drawing/2014/main" id="{57F181DC-D8AD-45AE-B81B-EDC2D261809B}"/>
              </a:ext>
            </a:extLst>
          </p:cNvPr>
          <p:cNvSpPr txBox="1"/>
          <p:nvPr/>
        </p:nvSpPr>
        <p:spPr>
          <a:xfrm>
            <a:off x="1300273" y="2174205"/>
            <a:ext cx="14804966" cy="830997"/>
          </a:xfrm>
          <a:prstGeom prst="rect">
            <a:avLst/>
          </a:prstGeom>
          <a:noFill/>
        </p:spPr>
        <p:txBody>
          <a:bodyPr wrap="square" rtlCol="0">
            <a:spAutoFit/>
          </a:bodyPr>
          <a:lstStyle/>
          <a:p>
            <a:r>
              <a:rPr lang="id-ID" sz="4800" dirty="0" err="1">
                <a:solidFill>
                  <a:schemeClr val="bg2">
                    <a:lumMod val="50000"/>
                  </a:schemeClr>
                </a:solidFill>
                <a:latin typeface="Roboto" pitchFamily="2" charset="0"/>
                <a:ea typeface="Roboto" pitchFamily="2" charset="0"/>
              </a:rPr>
              <a:t>Perbeddan</a:t>
            </a:r>
            <a:r>
              <a:rPr lang="id-ID" sz="4800" dirty="0">
                <a:solidFill>
                  <a:schemeClr val="bg2">
                    <a:lumMod val="50000"/>
                  </a:schemeClr>
                </a:solidFill>
                <a:latin typeface="Roboto" pitchFamily="2" charset="0"/>
                <a:ea typeface="Roboto" pitchFamily="2" charset="0"/>
              </a:rPr>
              <a:t> RAD dan </a:t>
            </a:r>
            <a:r>
              <a:rPr lang="id-ID" sz="4800" dirty="0" err="1">
                <a:solidFill>
                  <a:schemeClr val="bg2">
                    <a:lumMod val="50000"/>
                  </a:schemeClr>
                </a:solidFill>
                <a:latin typeface="Roboto" pitchFamily="2" charset="0"/>
                <a:ea typeface="Roboto" pitchFamily="2" charset="0"/>
              </a:rPr>
              <a:t>Incremental</a:t>
            </a:r>
            <a:endParaRPr lang="id-ID" sz="4800" dirty="0">
              <a:solidFill>
                <a:schemeClr val="bg2">
                  <a:lumMod val="50000"/>
                </a:schemeClr>
              </a:solidFill>
              <a:latin typeface="Roboto" pitchFamily="2" charset="0"/>
              <a:ea typeface="Roboto" pitchFamily="2" charset="0"/>
            </a:endParaRPr>
          </a:p>
        </p:txBody>
      </p:sp>
    </p:spTree>
    <p:extLst>
      <p:ext uri="{BB962C8B-B14F-4D97-AF65-F5344CB8AC3E}">
        <p14:creationId xmlns:p14="http://schemas.microsoft.com/office/powerpoint/2010/main" val="2626218317"/>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9A5F24-8976-414C-B509-1E463B748C43}"/>
              </a:ext>
            </a:extLst>
          </p:cNvPr>
          <p:cNvSpPr/>
          <p:nvPr/>
        </p:nvSpPr>
        <p:spPr>
          <a:xfrm>
            <a:off x="0" y="0"/>
            <a:ext cx="24384000" cy="13716000"/>
          </a:xfrm>
          <a:prstGeom prst="rect">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Title 1">
            <a:extLst>
              <a:ext uri="{FF2B5EF4-FFF2-40B4-BE49-F238E27FC236}">
                <a16:creationId xmlns:a16="http://schemas.microsoft.com/office/drawing/2014/main" id="{B0BA3648-96AA-4F0E-A276-A279BCB394BD}"/>
              </a:ext>
            </a:extLst>
          </p:cNvPr>
          <p:cNvSpPr>
            <a:spLocks noGrp="1"/>
          </p:cNvSpPr>
          <p:nvPr>
            <p:ph type="title"/>
          </p:nvPr>
        </p:nvSpPr>
        <p:spPr>
          <a:xfrm>
            <a:off x="3209926" y="5532438"/>
            <a:ext cx="17964151" cy="2651127"/>
          </a:xfrm>
        </p:spPr>
        <p:txBody>
          <a:bodyPr/>
          <a:lstStyle/>
          <a:p>
            <a:pPr algn="ctr"/>
            <a:r>
              <a:rPr lang="id-ID" b="1" dirty="0">
                <a:solidFill>
                  <a:schemeClr val="bg1"/>
                </a:solidFill>
                <a:latin typeface="Roboto" pitchFamily="2" charset="0"/>
                <a:ea typeface="Roboto" pitchFamily="2" charset="0"/>
              </a:rPr>
              <a:t>PENDAHULUAN</a:t>
            </a:r>
            <a:br>
              <a:rPr lang="id-ID" b="1" dirty="0">
                <a:solidFill>
                  <a:schemeClr val="bg1"/>
                </a:solidFill>
                <a:latin typeface="Roboto" pitchFamily="2" charset="0"/>
                <a:ea typeface="Roboto" pitchFamily="2" charset="0"/>
              </a:rPr>
            </a:br>
            <a:r>
              <a:rPr lang="id-ID" sz="4800" dirty="0">
                <a:solidFill>
                  <a:schemeClr val="bg1"/>
                </a:solidFill>
                <a:latin typeface="Roboto" pitchFamily="2" charset="0"/>
                <a:ea typeface="Roboto" pitchFamily="2" charset="0"/>
              </a:rPr>
              <a:t>LATAR BELAKANG – TUJUAN – BATASAN PENGEMBANGAN</a:t>
            </a:r>
            <a:endParaRPr lang="id-ID"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26620997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9FC2964-2207-49EF-9B19-4A324EA6FC34}"/>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4</a:t>
            </a:r>
          </a:p>
        </p:txBody>
      </p:sp>
      <p:grpSp>
        <p:nvGrpSpPr>
          <p:cNvPr id="42" name="Group 41">
            <a:extLst>
              <a:ext uri="{FF2B5EF4-FFF2-40B4-BE49-F238E27FC236}">
                <a16:creationId xmlns:a16="http://schemas.microsoft.com/office/drawing/2014/main" id="{8C1CA07B-6EEF-4CDC-A779-DCA473D7FC14}"/>
              </a:ext>
            </a:extLst>
          </p:cNvPr>
          <p:cNvGrpSpPr/>
          <p:nvPr/>
        </p:nvGrpSpPr>
        <p:grpSpPr>
          <a:xfrm>
            <a:off x="1429912" y="3653133"/>
            <a:ext cx="10080000" cy="1022535"/>
            <a:chOff x="1871999" y="3765709"/>
            <a:chExt cx="10080000" cy="1022534"/>
          </a:xfrm>
        </p:grpSpPr>
        <p:pic>
          <p:nvPicPr>
            <p:cNvPr id="17" name="Picture 16">
              <a:extLst>
                <a:ext uri="{FF2B5EF4-FFF2-40B4-BE49-F238E27FC236}">
                  <a16:creationId xmlns:a16="http://schemas.microsoft.com/office/drawing/2014/main" id="{1323E308-0C17-48DF-B67B-0931AA51BAF8}"/>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871999" y="3765709"/>
              <a:ext cx="1008000" cy="1008000"/>
            </a:xfrm>
            <a:prstGeom prst="rect">
              <a:avLst/>
            </a:prstGeom>
          </p:spPr>
        </p:pic>
        <p:pic>
          <p:nvPicPr>
            <p:cNvPr id="27" name="Picture 26">
              <a:extLst>
                <a:ext uri="{FF2B5EF4-FFF2-40B4-BE49-F238E27FC236}">
                  <a16:creationId xmlns:a16="http://schemas.microsoft.com/office/drawing/2014/main" id="{85B52F13-7517-412F-AF2B-C084501F59BD}"/>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879999" y="3765709"/>
              <a:ext cx="1008000" cy="1008000"/>
            </a:xfrm>
            <a:prstGeom prst="rect">
              <a:avLst/>
            </a:prstGeom>
          </p:spPr>
        </p:pic>
        <p:pic>
          <p:nvPicPr>
            <p:cNvPr id="29" name="Picture 28">
              <a:extLst>
                <a:ext uri="{FF2B5EF4-FFF2-40B4-BE49-F238E27FC236}">
                  <a16:creationId xmlns:a16="http://schemas.microsoft.com/office/drawing/2014/main" id="{7214B66F-75A6-4A1B-8982-E29AC60624CE}"/>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887999" y="3780243"/>
              <a:ext cx="1008000" cy="1008000"/>
            </a:xfrm>
            <a:prstGeom prst="rect">
              <a:avLst/>
            </a:prstGeom>
          </p:spPr>
        </p:pic>
        <p:pic>
          <p:nvPicPr>
            <p:cNvPr id="30" name="Picture 29">
              <a:extLst>
                <a:ext uri="{FF2B5EF4-FFF2-40B4-BE49-F238E27FC236}">
                  <a16:creationId xmlns:a16="http://schemas.microsoft.com/office/drawing/2014/main" id="{BC571F17-D84B-424C-BD1C-20FC35E3D21C}"/>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895999" y="3775727"/>
              <a:ext cx="1008000" cy="1008000"/>
            </a:xfrm>
            <a:prstGeom prst="rect">
              <a:avLst/>
            </a:prstGeom>
          </p:spPr>
        </p:pic>
        <p:pic>
          <p:nvPicPr>
            <p:cNvPr id="33" name="Picture 32">
              <a:extLst>
                <a:ext uri="{FF2B5EF4-FFF2-40B4-BE49-F238E27FC236}">
                  <a16:creationId xmlns:a16="http://schemas.microsoft.com/office/drawing/2014/main" id="{51F6E598-AB6B-4254-B123-043C27750352}"/>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903999" y="3771211"/>
              <a:ext cx="1008000" cy="1008000"/>
            </a:xfrm>
            <a:prstGeom prst="rect">
              <a:avLst/>
            </a:prstGeom>
          </p:spPr>
        </p:pic>
        <p:pic>
          <p:nvPicPr>
            <p:cNvPr id="34" name="Picture 33">
              <a:extLst>
                <a:ext uri="{FF2B5EF4-FFF2-40B4-BE49-F238E27FC236}">
                  <a16:creationId xmlns:a16="http://schemas.microsoft.com/office/drawing/2014/main" id="{D57C57AE-EB17-483F-B043-529632074985}"/>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6911999" y="3775727"/>
              <a:ext cx="1008000" cy="1008000"/>
            </a:xfrm>
            <a:prstGeom prst="rect">
              <a:avLst/>
            </a:prstGeom>
          </p:spPr>
        </p:pic>
        <p:pic>
          <p:nvPicPr>
            <p:cNvPr id="35" name="Picture 34">
              <a:extLst>
                <a:ext uri="{FF2B5EF4-FFF2-40B4-BE49-F238E27FC236}">
                  <a16:creationId xmlns:a16="http://schemas.microsoft.com/office/drawing/2014/main" id="{05D5F160-8EEF-4851-877F-21A031AB0004}"/>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919999" y="3765709"/>
              <a:ext cx="1008000" cy="1008000"/>
            </a:xfrm>
            <a:prstGeom prst="rect">
              <a:avLst/>
            </a:prstGeom>
          </p:spPr>
        </p:pic>
        <p:pic>
          <p:nvPicPr>
            <p:cNvPr id="36" name="Picture 35">
              <a:extLst>
                <a:ext uri="{FF2B5EF4-FFF2-40B4-BE49-F238E27FC236}">
                  <a16:creationId xmlns:a16="http://schemas.microsoft.com/office/drawing/2014/main" id="{062660C3-1112-485A-A279-7D98C56ED55F}"/>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927999" y="3774741"/>
              <a:ext cx="1008000" cy="1008000"/>
            </a:xfrm>
            <a:prstGeom prst="rect">
              <a:avLst/>
            </a:prstGeom>
          </p:spPr>
        </p:pic>
        <p:pic>
          <p:nvPicPr>
            <p:cNvPr id="37" name="Picture 36">
              <a:extLst>
                <a:ext uri="{FF2B5EF4-FFF2-40B4-BE49-F238E27FC236}">
                  <a16:creationId xmlns:a16="http://schemas.microsoft.com/office/drawing/2014/main" id="{87FBF97B-BEAC-405C-A56D-42A6123FC9FD}"/>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935999" y="3774741"/>
              <a:ext cx="1008000" cy="1008000"/>
            </a:xfrm>
            <a:prstGeom prst="rect">
              <a:avLst/>
            </a:prstGeom>
          </p:spPr>
        </p:pic>
        <p:pic>
          <p:nvPicPr>
            <p:cNvPr id="38" name="Picture 37">
              <a:extLst>
                <a:ext uri="{FF2B5EF4-FFF2-40B4-BE49-F238E27FC236}">
                  <a16:creationId xmlns:a16="http://schemas.microsoft.com/office/drawing/2014/main" id="{13B20502-5536-4DDD-9EC6-1F6FB8566286}"/>
                </a:ext>
              </a:extLst>
            </p:cNvPr>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0943999" y="3774741"/>
              <a:ext cx="1008000" cy="1008000"/>
            </a:xfrm>
            <a:prstGeom prst="rect">
              <a:avLst/>
            </a:prstGeom>
          </p:spPr>
        </p:pic>
        <p:pic>
          <p:nvPicPr>
            <p:cNvPr id="41" name="Picture 40">
              <a:extLst>
                <a:ext uri="{FF2B5EF4-FFF2-40B4-BE49-F238E27FC236}">
                  <a16:creationId xmlns:a16="http://schemas.microsoft.com/office/drawing/2014/main" id="{57330DDA-9513-4C1F-80C0-79D3E7B09446}"/>
                </a:ext>
              </a:extLst>
            </p:cNvPr>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r="39844"/>
            <a:stretch/>
          </p:blipFill>
          <p:spPr>
            <a:xfrm>
              <a:off x="6901912" y="3767543"/>
              <a:ext cx="606373" cy="1008000"/>
            </a:xfrm>
            <a:prstGeom prst="rect">
              <a:avLst/>
            </a:prstGeom>
          </p:spPr>
        </p:pic>
      </p:grpSp>
      <p:sp>
        <p:nvSpPr>
          <p:cNvPr id="3" name="TextBox 2">
            <a:extLst>
              <a:ext uri="{FF2B5EF4-FFF2-40B4-BE49-F238E27FC236}">
                <a16:creationId xmlns:a16="http://schemas.microsoft.com/office/drawing/2014/main" id="{63F48DF2-3E75-46C6-B4A1-D03A274E5F8F}"/>
              </a:ext>
            </a:extLst>
          </p:cNvPr>
          <p:cNvSpPr txBox="1"/>
          <p:nvPr/>
        </p:nvSpPr>
        <p:spPr>
          <a:xfrm>
            <a:off x="12023400" y="3655247"/>
            <a:ext cx="11082291" cy="1077218"/>
          </a:xfrm>
          <a:prstGeom prst="rect">
            <a:avLst/>
          </a:prstGeom>
          <a:noFill/>
        </p:spPr>
        <p:txBody>
          <a:bodyPr wrap="square" rtlCol="0">
            <a:spAutoFit/>
          </a:bodyPr>
          <a:lstStyle/>
          <a:p>
            <a:r>
              <a:rPr lang="id-ID" sz="3200" dirty="0">
                <a:solidFill>
                  <a:schemeClr val="tx1">
                    <a:lumMod val="75000"/>
                    <a:lumOff val="25000"/>
                  </a:schemeClr>
                </a:solidFill>
                <a:latin typeface="Roboto" pitchFamily="2" charset="0"/>
                <a:ea typeface="Roboto" pitchFamily="2" charset="0"/>
              </a:rPr>
              <a:t>58% dari total kecelakaan yang terjadi disebabkan oleh penggunaan telepon genggam selama berkendara [1]</a:t>
            </a:r>
          </a:p>
        </p:txBody>
      </p:sp>
      <p:grpSp>
        <p:nvGrpSpPr>
          <p:cNvPr id="13" name="Group 12">
            <a:extLst>
              <a:ext uri="{FF2B5EF4-FFF2-40B4-BE49-F238E27FC236}">
                <a16:creationId xmlns:a16="http://schemas.microsoft.com/office/drawing/2014/main" id="{BF68CBD2-4942-472C-87CF-80FDBA3B2059}"/>
              </a:ext>
            </a:extLst>
          </p:cNvPr>
          <p:cNvGrpSpPr/>
          <p:nvPr/>
        </p:nvGrpSpPr>
        <p:grpSpPr>
          <a:xfrm>
            <a:off x="-1" y="1991"/>
            <a:ext cx="24383401" cy="1260776"/>
            <a:chOff x="-1" y="1991"/>
            <a:chExt cx="24383401" cy="1260776"/>
          </a:xfrm>
        </p:grpSpPr>
        <p:sp>
          <p:nvSpPr>
            <p:cNvPr id="40" name="Rectangle 39">
              <a:extLst>
                <a:ext uri="{FF2B5EF4-FFF2-40B4-BE49-F238E27FC236}">
                  <a16:creationId xmlns:a16="http://schemas.microsoft.com/office/drawing/2014/main" id="{53A30444-F244-4371-AEB9-DE6A74337287}"/>
                </a:ext>
              </a:extLst>
            </p:cNvPr>
            <p:cNvSpPr/>
            <p:nvPr/>
          </p:nvSpPr>
          <p:spPr>
            <a:xfrm>
              <a:off x="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Rectangle 25">
              <a:extLst>
                <a:ext uri="{FF2B5EF4-FFF2-40B4-BE49-F238E27FC236}">
                  <a16:creationId xmlns:a16="http://schemas.microsoft.com/office/drawing/2014/main" id="{EB44FEA0-4F25-4218-858D-4C57C3CD0C49}"/>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28" name="Rectangle 27">
              <a:extLst>
                <a:ext uri="{FF2B5EF4-FFF2-40B4-BE49-F238E27FC236}">
                  <a16:creationId xmlns:a16="http://schemas.microsoft.com/office/drawing/2014/main" id="{4679F743-29EC-4E80-9C7D-90A9F64E4E95}"/>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31" name="Rectangle 30">
              <a:extLst>
                <a:ext uri="{FF2B5EF4-FFF2-40B4-BE49-F238E27FC236}">
                  <a16:creationId xmlns:a16="http://schemas.microsoft.com/office/drawing/2014/main" id="{1F1AB689-5087-4612-AFF1-584086D45562}"/>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32" name="Rectangle 31">
              <a:extLst>
                <a:ext uri="{FF2B5EF4-FFF2-40B4-BE49-F238E27FC236}">
                  <a16:creationId xmlns:a16="http://schemas.microsoft.com/office/drawing/2014/main" id="{6E043D52-4364-4772-AA34-3A197024DB75}"/>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39" name="Rectangle 38">
              <a:extLst>
                <a:ext uri="{FF2B5EF4-FFF2-40B4-BE49-F238E27FC236}">
                  <a16:creationId xmlns:a16="http://schemas.microsoft.com/office/drawing/2014/main" id="{2CDE232E-09CD-4526-953C-CEEAA93FF090}"/>
                </a:ext>
              </a:extLst>
            </p:cNvPr>
            <p:cNvSpPr/>
            <p:nvPr/>
          </p:nvSpPr>
          <p:spPr>
            <a:xfrm>
              <a:off x="-1" y="1991"/>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PENDAHULUAN</a:t>
              </a:r>
            </a:p>
          </p:txBody>
        </p:sp>
      </p:grpSp>
      <p:sp>
        <p:nvSpPr>
          <p:cNvPr id="5" name="TextBox 4">
            <a:extLst>
              <a:ext uri="{FF2B5EF4-FFF2-40B4-BE49-F238E27FC236}">
                <a16:creationId xmlns:a16="http://schemas.microsoft.com/office/drawing/2014/main" id="{5CD75DD6-1B37-47CC-A6EF-9B03FB940FE3}"/>
              </a:ext>
            </a:extLst>
          </p:cNvPr>
          <p:cNvSpPr txBox="1"/>
          <p:nvPr/>
        </p:nvSpPr>
        <p:spPr>
          <a:xfrm>
            <a:off x="3671999" y="5851315"/>
            <a:ext cx="19433692" cy="1077218"/>
          </a:xfrm>
          <a:prstGeom prst="rect">
            <a:avLst/>
          </a:prstGeom>
          <a:noFill/>
        </p:spPr>
        <p:txBody>
          <a:bodyPr wrap="square" rtlCol="0">
            <a:spAutoFit/>
          </a:bodyPr>
          <a:lstStyle/>
          <a:p>
            <a:r>
              <a:rPr lang="id-ID" sz="3200" dirty="0">
                <a:solidFill>
                  <a:schemeClr val="tx1">
                    <a:lumMod val="75000"/>
                    <a:lumOff val="25000"/>
                  </a:schemeClr>
                </a:solidFill>
                <a:latin typeface="Roboto" pitchFamily="2" charset="0"/>
                <a:ea typeface="Roboto" pitchFamily="2" charset="0"/>
              </a:rPr>
              <a:t>Sering terjadinya gangguan yang dialami pengguna pada saat melakukan suatu pekerjaan atau mengadakan rapat yang disebabkan oleh </a:t>
            </a:r>
            <a:r>
              <a:rPr lang="id-ID" sz="3200" i="1" dirty="0">
                <a:solidFill>
                  <a:schemeClr val="tx1">
                    <a:lumMod val="75000"/>
                    <a:lumOff val="25000"/>
                  </a:schemeClr>
                </a:solidFill>
                <a:latin typeface="Roboto" pitchFamily="2" charset="0"/>
                <a:ea typeface="Roboto" pitchFamily="2" charset="0"/>
              </a:rPr>
              <a:t>audio </a:t>
            </a:r>
            <a:r>
              <a:rPr lang="id-ID" sz="3200" i="1" dirty="0" err="1">
                <a:solidFill>
                  <a:schemeClr val="tx1">
                    <a:lumMod val="75000"/>
                    <a:lumOff val="25000"/>
                  </a:schemeClr>
                </a:solidFill>
                <a:latin typeface="Roboto" pitchFamily="2" charset="0"/>
                <a:ea typeface="Roboto" pitchFamily="2" charset="0"/>
              </a:rPr>
              <a:t>profile</a:t>
            </a:r>
            <a:endParaRPr lang="id-ID" sz="3200" dirty="0">
              <a:solidFill>
                <a:schemeClr val="tx1">
                  <a:lumMod val="75000"/>
                  <a:lumOff val="25000"/>
                </a:schemeClr>
              </a:solidFill>
              <a:latin typeface="Roboto" pitchFamily="2" charset="0"/>
              <a:ea typeface="Roboto" pitchFamily="2" charset="0"/>
            </a:endParaRPr>
          </a:p>
        </p:txBody>
      </p:sp>
      <p:pic>
        <p:nvPicPr>
          <p:cNvPr id="7" name="Picture 6">
            <a:extLst>
              <a:ext uri="{FF2B5EF4-FFF2-40B4-BE49-F238E27FC236}">
                <a16:creationId xmlns:a16="http://schemas.microsoft.com/office/drawing/2014/main" id="{AD857C42-777C-410C-A83C-0F03163D0BFE}"/>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95999" y="5309924"/>
            <a:ext cx="1800000" cy="1800000"/>
          </a:xfrm>
          <a:prstGeom prst="rect">
            <a:avLst/>
          </a:prstGeom>
          <a:noFill/>
        </p:spPr>
      </p:pic>
      <p:sp>
        <p:nvSpPr>
          <p:cNvPr id="46" name="TextBox 45">
            <a:extLst>
              <a:ext uri="{FF2B5EF4-FFF2-40B4-BE49-F238E27FC236}">
                <a16:creationId xmlns:a16="http://schemas.microsoft.com/office/drawing/2014/main" id="{B8EB9A8D-55D2-4A4D-83C8-768A82E37FD8}"/>
              </a:ext>
            </a:extLst>
          </p:cNvPr>
          <p:cNvSpPr txBox="1"/>
          <p:nvPr/>
        </p:nvSpPr>
        <p:spPr>
          <a:xfrm>
            <a:off x="1300273" y="2174205"/>
            <a:ext cx="5400000"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Latar Belakang</a:t>
            </a:r>
          </a:p>
        </p:txBody>
      </p:sp>
      <p:sp>
        <p:nvSpPr>
          <p:cNvPr id="47" name="TextBox 46">
            <a:extLst>
              <a:ext uri="{FF2B5EF4-FFF2-40B4-BE49-F238E27FC236}">
                <a16:creationId xmlns:a16="http://schemas.microsoft.com/office/drawing/2014/main" id="{F62A2B51-12B1-4AF1-8261-F83AD8990A7D}"/>
              </a:ext>
            </a:extLst>
          </p:cNvPr>
          <p:cNvSpPr txBox="1"/>
          <p:nvPr/>
        </p:nvSpPr>
        <p:spPr>
          <a:xfrm>
            <a:off x="3671998" y="8135917"/>
            <a:ext cx="19433692" cy="1077218"/>
          </a:xfrm>
          <a:prstGeom prst="rect">
            <a:avLst/>
          </a:prstGeom>
          <a:noFill/>
        </p:spPr>
        <p:txBody>
          <a:bodyPr wrap="square" rtlCol="0">
            <a:spAutoFit/>
          </a:bodyPr>
          <a:lstStyle/>
          <a:p>
            <a:r>
              <a:rPr lang="id-ID" sz="3200" i="1" dirty="0" err="1">
                <a:solidFill>
                  <a:schemeClr val="tx1">
                    <a:lumMod val="75000"/>
                    <a:lumOff val="25000"/>
                  </a:schemeClr>
                </a:solidFill>
                <a:latin typeface="Roboto" pitchFamily="2" charset="0"/>
                <a:ea typeface="Roboto" pitchFamily="2" charset="0"/>
              </a:rPr>
              <a:t>Context-Aware</a:t>
            </a:r>
            <a:r>
              <a:rPr lang="id-ID" sz="3200" dirty="0">
                <a:solidFill>
                  <a:schemeClr val="tx1">
                    <a:lumMod val="75000"/>
                    <a:lumOff val="25000"/>
                  </a:schemeClr>
                </a:solidFill>
                <a:latin typeface="Roboto" pitchFamily="2" charset="0"/>
                <a:ea typeface="Roboto" pitchFamily="2" charset="0"/>
              </a:rPr>
              <a:t> pada perangkat bergerak dapat digunakan untuk menyajikan informasi kepada pengguna dan beradaptasi dengan layanan yang dimiliki oleh pengguna [2]</a:t>
            </a:r>
          </a:p>
        </p:txBody>
      </p:sp>
      <p:pic>
        <p:nvPicPr>
          <p:cNvPr id="9" name="Picture 8">
            <a:extLst>
              <a:ext uri="{FF2B5EF4-FFF2-40B4-BE49-F238E27FC236}">
                <a16:creationId xmlns:a16="http://schemas.microsoft.com/office/drawing/2014/main" id="{9DD6430C-3EE4-4ACE-BE55-53CABBEB59D9}"/>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330697" y="7774526"/>
            <a:ext cx="1800000" cy="1800000"/>
          </a:xfrm>
          <a:prstGeom prst="rect">
            <a:avLst/>
          </a:prstGeom>
        </p:spPr>
      </p:pic>
      <p:sp>
        <p:nvSpPr>
          <p:cNvPr id="12" name="TextBox 11">
            <a:extLst>
              <a:ext uri="{FF2B5EF4-FFF2-40B4-BE49-F238E27FC236}">
                <a16:creationId xmlns:a16="http://schemas.microsoft.com/office/drawing/2014/main" id="{1D34E012-B048-4755-8405-AFD8DBC03408}"/>
              </a:ext>
            </a:extLst>
          </p:cNvPr>
          <p:cNvSpPr txBox="1"/>
          <p:nvPr/>
        </p:nvSpPr>
        <p:spPr>
          <a:xfrm>
            <a:off x="1295999" y="11428012"/>
            <a:ext cx="21809691" cy="1015663"/>
          </a:xfrm>
          <a:prstGeom prst="rect">
            <a:avLst/>
          </a:prstGeom>
          <a:noFill/>
        </p:spPr>
        <p:txBody>
          <a:bodyPr wrap="square" rtlCol="0">
            <a:spAutoFit/>
          </a:bodyPr>
          <a:lstStyle/>
          <a:p>
            <a:r>
              <a:rPr lang="id-ID" sz="2000" dirty="0">
                <a:solidFill>
                  <a:schemeClr val="bg1">
                    <a:lumMod val="50000"/>
                  </a:schemeClr>
                </a:solidFill>
              </a:rPr>
              <a:t>[1]	</a:t>
            </a:r>
            <a:r>
              <a:rPr lang="id-ID" sz="2000" dirty="0" err="1">
                <a:solidFill>
                  <a:schemeClr val="bg1">
                    <a:lumMod val="50000"/>
                  </a:schemeClr>
                </a:solidFill>
              </a:rPr>
              <a:t>Lowy</a:t>
            </a:r>
            <a:r>
              <a:rPr lang="id-ID" sz="2000" dirty="0">
                <a:solidFill>
                  <a:schemeClr val="bg1">
                    <a:lumMod val="50000"/>
                  </a:schemeClr>
                </a:solidFill>
              </a:rPr>
              <a:t>, Joan. “</a:t>
            </a:r>
            <a:r>
              <a:rPr lang="en-US" sz="2000" dirty="0">
                <a:solidFill>
                  <a:schemeClr val="bg1">
                    <a:lumMod val="50000"/>
                  </a:schemeClr>
                </a:solidFill>
              </a:rPr>
              <a:t>Phones, other distractions cause 58 per cent of teen crashes: study</a:t>
            </a:r>
            <a:r>
              <a:rPr lang="id-ID" sz="2000" dirty="0">
                <a:solidFill>
                  <a:schemeClr val="bg1">
                    <a:lumMod val="50000"/>
                  </a:schemeClr>
                </a:solidFill>
              </a:rPr>
              <a:t>”. 2015. [</a:t>
            </a:r>
            <a:r>
              <a:rPr lang="id-ID" sz="2000" dirty="0" err="1">
                <a:solidFill>
                  <a:schemeClr val="bg1">
                    <a:lumMod val="50000"/>
                  </a:schemeClr>
                </a:solidFill>
              </a:rPr>
              <a:t>online</a:t>
            </a:r>
            <a:r>
              <a:rPr lang="id-ID" sz="2000" dirty="0">
                <a:solidFill>
                  <a:schemeClr val="bg1">
                    <a:lumMod val="50000"/>
                  </a:schemeClr>
                </a:solidFill>
              </a:rPr>
              <a:t>]. </a:t>
            </a:r>
            <a:r>
              <a:rPr lang="id-ID" sz="2000" dirty="0" err="1">
                <a:solidFill>
                  <a:schemeClr val="bg1">
                    <a:lumMod val="50000"/>
                  </a:schemeClr>
                </a:solidFill>
              </a:rPr>
              <a:t>Available</a:t>
            </a:r>
            <a:r>
              <a:rPr lang="id-ID" sz="2000" dirty="0">
                <a:solidFill>
                  <a:schemeClr val="bg1">
                    <a:lumMod val="50000"/>
                  </a:schemeClr>
                </a:solidFill>
              </a:rPr>
              <a:t>: https://beta.theglobeandmail.com/globe-drive/culture/commuting/phones-friends-much-bigger-problem-for-teen-drivers-than-previously-thought/article23610532/?ref=http://www.theglobeandmail.com&amp;</a:t>
            </a:r>
          </a:p>
          <a:p>
            <a:r>
              <a:rPr lang="id-ID" sz="2000" dirty="0">
                <a:solidFill>
                  <a:schemeClr val="bg1">
                    <a:lumMod val="50000"/>
                  </a:schemeClr>
                </a:solidFill>
              </a:rPr>
              <a:t>[2]	</a:t>
            </a:r>
            <a:r>
              <a:rPr lang="en-US" sz="2000" dirty="0">
                <a:solidFill>
                  <a:schemeClr val="bg1">
                    <a:lumMod val="50000"/>
                  </a:schemeClr>
                </a:solidFill>
              </a:rPr>
              <a:t>T</a:t>
            </a:r>
            <a:r>
              <a:rPr lang="id-ID" sz="2000" dirty="0" err="1">
                <a:solidFill>
                  <a:schemeClr val="bg1">
                    <a:lumMod val="50000"/>
                  </a:schemeClr>
                </a:solidFill>
              </a:rPr>
              <a:t>ao</a:t>
            </a:r>
            <a:r>
              <a:rPr lang="en-US" sz="2000" dirty="0">
                <a:solidFill>
                  <a:schemeClr val="bg1">
                    <a:lumMod val="50000"/>
                  </a:schemeClr>
                </a:solidFill>
              </a:rPr>
              <a:t>. Gu, “A middleware for building context-aware mobile services,” Conf. 2004. VTC 2004-Spring. 2004, vol. 5, pp. 2656–2660, 2004.</a:t>
            </a:r>
            <a:endParaRPr lang="id-ID" sz="2000" dirty="0">
              <a:solidFill>
                <a:schemeClr val="bg1">
                  <a:lumMod val="50000"/>
                </a:schemeClr>
              </a:solidFill>
            </a:endParaRPr>
          </a:p>
        </p:txBody>
      </p:sp>
    </p:spTree>
    <p:extLst>
      <p:ext uri="{BB962C8B-B14F-4D97-AF65-F5344CB8AC3E}">
        <p14:creationId xmlns:p14="http://schemas.microsoft.com/office/powerpoint/2010/main" val="19003173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9FC2964-2207-49EF-9B19-4A324EA6FC34}"/>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5</a:t>
            </a:r>
          </a:p>
        </p:txBody>
      </p:sp>
      <p:grpSp>
        <p:nvGrpSpPr>
          <p:cNvPr id="13" name="Group 12">
            <a:extLst>
              <a:ext uri="{FF2B5EF4-FFF2-40B4-BE49-F238E27FC236}">
                <a16:creationId xmlns:a16="http://schemas.microsoft.com/office/drawing/2014/main" id="{22C2CBDB-6E0E-4793-AC9E-DE3858167376}"/>
              </a:ext>
            </a:extLst>
          </p:cNvPr>
          <p:cNvGrpSpPr/>
          <p:nvPr/>
        </p:nvGrpSpPr>
        <p:grpSpPr>
          <a:xfrm rot="18900000">
            <a:off x="1483673" y="4321091"/>
            <a:ext cx="1080000" cy="1080000"/>
            <a:chOff x="3997234" y="5643154"/>
            <a:chExt cx="1080000" cy="1080000"/>
          </a:xfrm>
          <a:solidFill>
            <a:srgbClr val="384849"/>
          </a:solidFill>
        </p:grpSpPr>
        <p:sp>
          <p:nvSpPr>
            <p:cNvPr id="11" name="Rectangle 10">
              <a:extLst>
                <a:ext uri="{FF2B5EF4-FFF2-40B4-BE49-F238E27FC236}">
                  <a16:creationId xmlns:a16="http://schemas.microsoft.com/office/drawing/2014/main" id="{45D15D95-0320-424F-B833-3E91DE7577B2}"/>
                </a:ext>
              </a:extLst>
            </p:cNvPr>
            <p:cNvSpPr/>
            <p:nvPr/>
          </p:nvSpPr>
          <p:spPr>
            <a:xfrm>
              <a:off x="4537234" y="6183154"/>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 name="Oval 2">
              <a:extLst>
                <a:ext uri="{FF2B5EF4-FFF2-40B4-BE49-F238E27FC236}">
                  <a16:creationId xmlns:a16="http://schemas.microsoft.com/office/drawing/2014/main" id="{96FDB241-D25C-4D7A-9F4F-6B5B99FDFDEE}"/>
                </a:ext>
              </a:extLst>
            </p:cNvPr>
            <p:cNvSpPr/>
            <p:nvPr/>
          </p:nvSpPr>
          <p:spPr>
            <a:xfrm>
              <a:off x="3997234" y="5643154"/>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14" name="TextBox 13">
            <a:extLst>
              <a:ext uri="{FF2B5EF4-FFF2-40B4-BE49-F238E27FC236}">
                <a16:creationId xmlns:a16="http://schemas.microsoft.com/office/drawing/2014/main" id="{69653D2E-990D-4AC3-80A7-E6F29D05AE28}"/>
              </a:ext>
            </a:extLst>
          </p:cNvPr>
          <p:cNvSpPr txBox="1"/>
          <p:nvPr/>
        </p:nvSpPr>
        <p:spPr>
          <a:xfrm>
            <a:off x="3551025" y="4260926"/>
            <a:ext cx="19554667" cy="1200329"/>
          </a:xfrm>
          <a:prstGeom prst="rect">
            <a:avLst/>
          </a:prstGeom>
          <a:noFill/>
        </p:spPr>
        <p:txBody>
          <a:bodyPr wrap="square" rtlCol="0">
            <a:spAutoFit/>
          </a:bodyPr>
          <a:lstStyle/>
          <a:p>
            <a:r>
              <a:rPr lang="sv-SE" sz="3600" dirty="0">
                <a:latin typeface="Roboto" pitchFamily="2" charset="0"/>
                <a:ea typeface="Roboto" pitchFamily="2" charset="0"/>
              </a:rPr>
              <a:t>Pengguna ponsel pintar sering mengalami gangguan oleh ponsel mereka pada saat sedang berkonsentrasi bekerja atau pada saat melakukan pertemuan.</a:t>
            </a:r>
            <a:endParaRPr lang="id-ID" sz="3600" dirty="0">
              <a:latin typeface="Roboto" pitchFamily="2" charset="0"/>
              <a:ea typeface="Roboto" pitchFamily="2" charset="0"/>
            </a:endParaRPr>
          </a:p>
        </p:txBody>
      </p:sp>
      <p:grpSp>
        <p:nvGrpSpPr>
          <p:cNvPr id="31" name="Group 30">
            <a:extLst>
              <a:ext uri="{FF2B5EF4-FFF2-40B4-BE49-F238E27FC236}">
                <a16:creationId xmlns:a16="http://schemas.microsoft.com/office/drawing/2014/main" id="{5F3FEA26-2AD5-4073-AF25-25DC3747CC64}"/>
              </a:ext>
            </a:extLst>
          </p:cNvPr>
          <p:cNvGrpSpPr/>
          <p:nvPr/>
        </p:nvGrpSpPr>
        <p:grpSpPr>
          <a:xfrm rot="18900000">
            <a:off x="1483673" y="6422641"/>
            <a:ext cx="1080000" cy="1080000"/>
            <a:chOff x="3997234" y="5643154"/>
            <a:chExt cx="1080000" cy="1080000"/>
          </a:xfrm>
          <a:solidFill>
            <a:srgbClr val="3C7380"/>
          </a:solidFill>
        </p:grpSpPr>
        <p:sp>
          <p:nvSpPr>
            <p:cNvPr id="32" name="Rectangle 31">
              <a:extLst>
                <a:ext uri="{FF2B5EF4-FFF2-40B4-BE49-F238E27FC236}">
                  <a16:creationId xmlns:a16="http://schemas.microsoft.com/office/drawing/2014/main" id="{C316E963-75D2-499D-AD30-064888FF8F3B}"/>
                </a:ext>
              </a:extLst>
            </p:cNvPr>
            <p:cNvSpPr/>
            <p:nvPr/>
          </p:nvSpPr>
          <p:spPr>
            <a:xfrm>
              <a:off x="4537234" y="6183154"/>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9" name="Oval 38">
              <a:extLst>
                <a:ext uri="{FF2B5EF4-FFF2-40B4-BE49-F238E27FC236}">
                  <a16:creationId xmlns:a16="http://schemas.microsoft.com/office/drawing/2014/main" id="{E681CDA5-0274-4D0B-BC52-EB8D091C4D93}"/>
                </a:ext>
              </a:extLst>
            </p:cNvPr>
            <p:cNvSpPr/>
            <p:nvPr/>
          </p:nvSpPr>
          <p:spPr>
            <a:xfrm>
              <a:off x="3997234" y="5643154"/>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40" name="TextBox 39">
            <a:extLst>
              <a:ext uri="{FF2B5EF4-FFF2-40B4-BE49-F238E27FC236}">
                <a16:creationId xmlns:a16="http://schemas.microsoft.com/office/drawing/2014/main" id="{12A642C8-5D2C-460A-94E0-FE71B482460D}"/>
              </a:ext>
            </a:extLst>
          </p:cNvPr>
          <p:cNvSpPr txBox="1"/>
          <p:nvPr/>
        </p:nvSpPr>
        <p:spPr>
          <a:xfrm>
            <a:off x="3551025" y="6362478"/>
            <a:ext cx="19554667" cy="1200329"/>
          </a:xfrm>
          <a:prstGeom prst="rect">
            <a:avLst/>
          </a:prstGeom>
          <a:noFill/>
        </p:spPr>
        <p:txBody>
          <a:bodyPr wrap="square" rtlCol="0">
            <a:spAutoFit/>
          </a:bodyPr>
          <a:lstStyle/>
          <a:p>
            <a:r>
              <a:rPr lang="sv-SE" sz="3600" dirty="0">
                <a:latin typeface="Roboto" pitchFamily="2" charset="0"/>
                <a:ea typeface="Roboto" pitchFamily="2" charset="0"/>
              </a:rPr>
              <a:t>Sering terjadi kecelakaan yang disebabkan penggunaan telepon genggam oleh pengendara pada saat mengendarai kendaraan.</a:t>
            </a:r>
            <a:endParaRPr lang="id-ID" sz="3600" dirty="0">
              <a:latin typeface="Roboto" pitchFamily="2" charset="0"/>
              <a:ea typeface="Roboto" pitchFamily="2" charset="0"/>
            </a:endParaRPr>
          </a:p>
        </p:txBody>
      </p:sp>
      <p:grpSp>
        <p:nvGrpSpPr>
          <p:cNvPr id="43" name="Group 42">
            <a:extLst>
              <a:ext uri="{FF2B5EF4-FFF2-40B4-BE49-F238E27FC236}">
                <a16:creationId xmlns:a16="http://schemas.microsoft.com/office/drawing/2014/main" id="{F57DDE4E-6CF6-466F-89CF-2CC7A8F999C8}"/>
              </a:ext>
            </a:extLst>
          </p:cNvPr>
          <p:cNvGrpSpPr/>
          <p:nvPr/>
        </p:nvGrpSpPr>
        <p:grpSpPr>
          <a:xfrm rot="18900000">
            <a:off x="1483672" y="8524191"/>
            <a:ext cx="1080000" cy="1080000"/>
            <a:chOff x="3997234" y="5643154"/>
            <a:chExt cx="1080000" cy="1080000"/>
          </a:xfrm>
        </p:grpSpPr>
        <p:sp>
          <p:nvSpPr>
            <p:cNvPr id="44" name="Rectangle 43">
              <a:extLst>
                <a:ext uri="{FF2B5EF4-FFF2-40B4-BE49-F238E27FC236}">
                  <a16:creationId xmlns:a16="http://schemas.microsoft.com/office/drawing/2014/main" id="{2CD89055-0D36-47D4-A5C9-2C27F60ADF94}"/>
                </a:ext>
              </a:extLst>
            </p:cNvPr>
            <p:cNvSpPr/>
            <p:nvPr/>
          </p:nvSpPr>
          <p:spPr>
            <a:xfrm>
              <a:off x="4537234" y="6183154"/>
              <a:ext cx="540000" cy="540000"/>
            </a:xfrm>
            <a:prstGeom prst="rect">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44">
              <a:extLst>
                <a:ext uri="{FF2B5EF4-FFF2-40B4-BE49-F238E27FC236}">
                  <a16:creationId xmlns:a16="http://schemas.microsoft.com/office/drawing/2014/main" id="{FBC92EE6-677A-4173-AC74-59A7DDFFFBDA}"/>
                </a:ext>
              </a:extLst>
            </p:cNvPr>
            <p:cNvSpPr/>
            <p:nvPr/>
          </p:nvSpPr>
          <p:spPr>
            <a:xfrm>
              <a:off x="3997234" y="5643154"/>
              <a:ext cx="1080000" cy="1080000"/>
            </a:xfrm>
            <a:prstGeom prst="ellipse">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sp>
        <p:nvSpPr>
          <p:cNvPr id="46" name="TextBox 45">
            <a:extLst>
              <a:ext uri="{FF2B5EF4-FFF2-40B4-BE49-F238E27FC236}">
                <a16:creationId xmlns:a16="http://schemas.microsoft.com/office/drawing/2014/main" id="{9CD54A4C-2A4E-4F4F-AB66-67BA48E983F6}"/>
              </a:ext>
            </a:extLst>
          </p:cNvPr>
          <p:cNvSpPr txBox="1"/>
          <p:nvPr/>
        </p:nvSpPr>
        <p:spPr>
          <a:xfrm>
            <a:off x="3551024" y="8464026"/>
            <a:ext cx="19554667" cy="1200329"/>
          </a:xfrm>
          <a:prstGeom prst="rect">
            <a:avLst/>
          </a:prstGeom>
          <a:noFill/>
        </p:spPr>
        <p:txBody>
          <a:bodyPr wrap="square" rtlCol="0">
            <a:spAutoFit/>
          </a:bodyPr>
          <a:lstStyle/>
          <a:p>
            <a:r>
              <a:rPr lang="sv-SE" sz="3600" dirty="0">
                <a:latin typeface="Roboto" pitchFamily="2" charset="0"/>
                <a:ea typeface="Roboto" pitchFamily="2" charset="0"/>
              </a:rPr>
              <a:t>Pengguna ponsel pintar sering lupa untuk mengaktifkan atau mematikan fitur-fitur pada ponsel pintar mereka pada saat melakukan suatu pekerjaan atau pada saat datang ke suatu tempat.</a:t>
            </a:r>
            <a:endParaRPr lang="id-ID" sz="3600" dirty="0">
              <a:latin typeface="Roboto" pitchFamily="2" charset="0"/>
              <a:ea typeface="Roboto" pitchFamily="2" charset="0"/>
            </a:endParaRPr>
          </a:p>
        </p:txBody>
      </p:sp>
      <p:grpSp>
        <p:nvGrpSpPr>
          <p:cNvPr id="54" name="Group 53">
            <a:extLst>
              <a:ext uri="{FF2B5EF4-FFF2-40B4-BE49-F238E27FC236}">
                <a16:creationId xmlns:a16="http://schemas.microsoft.com/office/drawing/2014/main" id="{BA90FF9B-A232-489A-8320-62E9251F87C0}"/>
              </a:ext>
            </a:extLst>
          </p:cNvPr>
          <p:cNvGrpSpPr/>
          <p:nvPr/>
        </p:nvGrpSpPr>
        <p:grpSpPr>
          <a:xfrm>
            <a:off x="-1" y="1991"/>
            <a:ext cx="24383401" cy="1260776"/>
            <a:chOff x="-1" y="1991"/>
            <a:chExt cx="24383401" cy="1260776"/>
          </a:xfrm>
        </p:grpSpPr>
        <p:sp>
          <p:nvSpPr>
            <p:cNvPr id="55" name="Rectangle 54">
              <a:extLst>
                <a:ext uri="{FF2B5EF4-FFF2-40B4-BE49-F238E27FC236}">
                  <a16:creationId xmlns:a16="http://schemas.microsoft.com/office/drawing/2014/main" id="{5E414021-B062-45B0-AA82-FF204202099E}"/>
                </a:ext>
              </a:extLst>
            </p:cNvPr>
            <p:cNvSpPr/>
            <p:nvPr/>
          </p:nvSpPr>
          <p:spPr>
            <a:xfrm>
              <a:off x="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6" name="Rectangle 55">
              <a:extLst>
                <a:ext uri="{FF2B5EF4-FFF2-40B4-BE49-F238E27FC236}">
                  <a16:creationId xmlns:a16="http://schemas.microsoft.com/office/drawing/2014/main" id="{FE966C55-3DED-4213-84D9-35261F0B75AE}"/>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57" name="Rectangle 56">
              <a:extLst>
                <a:ext uri="{FF2B5EF4-FFF2-40B4-BE49-F238E27FC236}">
                  <a16:creationId xmlns:a16="http://schemas.microsoft.com/office/drawing/2014/main" id="{69B85871-C3CF-4F8D-AFC9-55D68BB1CDD4}"/>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58" name="Rectangle 57">
              <a:extLst>
                <a:ext uri="{FF2B5EF4-FFF2-40B4-BE49-F238E27FC236}">
                  <a16:creationId xmlns:a16="http://schemas.microsoft.com/office/drawing/2014/main" id="{786DE13A-EE66-4BDB-ABCB-BE9E9AC98483}"/>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59" name="Rectangle 58">
              <a:extLst>
                <a:ext uri="{FF2B5EF4-FFF2-40B4-BE49-F238E27FC236}">
                  <a16:creationId xmlns:a16="http://schemas.microsoft.com/office/drawing/2014/main" id="{6A36B6FD-624C-4097-B0F8-C7C429286CEB}"/>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60" name="Rectangle 59">
              <a:extLst>
                <a:ext uri="{FF2B5EF4-FFF2-40B4-BE49-F238E27FC236}">
                  <a16:creationId xmlns:a16="http://schemas.microsoft.com/office/drawing/2014/main" id="{2332EE8A-9F8C-4B60-A13C-F8B188D504F8}"/>
                </a:ext>
              </a:extLst>
            </p:cNvPr>
            <p:cNvSpPr/>
            <p:nvPr/>
          </p:nvSpPr>
          <p:spPr>
            <a:xfrm>
              <a:off x="-1" y="1991"/>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PENDAHULUAN</a:t>
              </a:r>
            </a:p>
          </p:txBody>
        </p:sp>
      </p:grpSp>
      <p:sp>
        <p:nvSpPr>
          <p:cNvPr id="29" name="TextBox 28">
            <a:extLst>
              <a:ext uri="{FF2B5EF4-FFF2-40B4-BE49-F238E27FC236}">
                <a16:creationId xmlns:a16="http://schemas.microsoft.com/office/drawing/2014/main" id="{5CAB8D8A-5CCB-4BA6-983B-C8844ECFB530}"/>
              </a:ext>
            </a:extLst>
          </p:cNvPr>
          <p:cNvSpPr txBox="1"/>
          <p:nvPr/>
        </p:nvSpPr>
        <p:spPr>
          <a:xfrm>
            <a:off x="1328848" y="2174205"/>
            <a:ext cx="5400000"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Rumusan Masalah</a:t>
            </a:r>
          </a:p>
        </p:txBody>
      </p:sp>
      <p:sp>
        <p:nvSpPr>
          <p:cNvPr id="4" name="Oval 3">
            <a:extLst>
              <a:ext uri="{FF2B5EF4-FFF2-40B4-BE49-F238E27FC236}">
                <a16:creationId xmlns:a16="http://schemas.microsoft.com/office/drawing/2014/main" id="{6E064EFD-9D03-4253-A81B-3DC715095CA9}"/>
              </a:ext>
            </a:extLst>
          </p:cNvPr>
          <p:cNvSpPr/>
          <p:nvPr/>
        </p:nvSpPr>
        <p:spPr>
          <a:xfrm>
            <a:off x="1868875" y="4691125"/>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Oval 23">
            <a:extLst>
              <a:ext uri="{FF2B5EF4-FFF2-40B4-BE49-F238E27FC236}">
                <a16:creationId xmlns:a16="http://schemas.microsoft.com/office/drawing/2014/main" id="{269CDF27-6CB7-46E9-AE8A-66A111AEC194}"/>
              </a:ext>
            </a:extLst>
          </p:cNvPr>
          <p:cNvSpPr/>
          <p:nvPr/>
        </p:nvSpPr>
        <p:spPr>
          <a:xfrm>
            <a:off x="1868875" y="6786798"/>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Oval 25">
            <a:extLst>
              <a:ext uri="{FF2B5EF4-FFF2-40B4-BE49-F238E27FC236}">
                <a16:creationId xmlns:a16="http://schemas.microsoft.com/office/drawing/2014/main" id="{A46DD9B8-F7B2-4154-BC33-32CE820BFE0C}"/>
              </a:ext>
            </a:extLst>
          </p:cNvPr>
          <p:cNvSpPr/>
          <p:nvPr/>
        </p:nvSpPr>
        <p:spPr>
          <a:xfrm>
            <a:off x="1843672" y="8884190"/>
            <a:ext cx="360000" cy="3600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03814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5BFA0F55-BE72-46F5-A261-64B84419CD2E}"/>
              </a:ext>
            </a:extLst>
          </p:cNvPr>
          <p:cNvGrpSpPr/>
          <p:nvPr/>
        </p:nvGrpSpPr>
        <p:grpSpPr>
          <a:xfrm>
            <a:off x="1483674" y="6422641"/>
            <a:ext cx="1191836" cy="1080000"/>
            <a:chOff x="1483673" y="4377010"/>
            <a:chExt cx="1191836" cy="1080000"/>
          </a:xfrm>
          <a:solidFill>
            <a:srgbClr val="3C7380"/>
          </a:solidFill>
        </p:grpSpPr>
        <p:sp>
          <p:nvSpPr>
            <p:cNvPr id="61" name="Rectangle 60">
              <a:extLst>
                <a:ext uri="{FF2B5EF4-FFF2-40B4-BE49-F238E27FC236}">
                  <a16:creationId xmlns:a16="http://schemas.microsoft.com/office/drawing/2014/main" id="{48536088-6B55-4669-9530-57273E633DE2}"/>
                </a:ext>
              </a:extLst>
            </p:cNvPr>
            <p:cNvSpPr/>
            <p:nvPr/>
          </p:nvSpPr>
          <p:spPr>
            <a:xfrm rot="18900000">
              <a:off x="2135509" y="4647010"/>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2" name="Oval 61">
              <a:extLst>
                <a:ext uri="{FF2B5EF4-FFF2-40B4-BE49-F238E27FC236}">
                  <a16:creationId xmlns:a16="http://schemas.microsoft.com/office/drawing/2014/main" id="{DFC21972-B0D0-4F28-8E00-32EA1E3760D0}"/>
                </a:ext>
              </a:extLst>
            </p:cNvPr>
            <p:cNvSpPr/>
            <p:nvPr/>
          </p:nvSpPr>
          <p:spPr>
            <a:xfrm>
              <a:off x="1483673" y="4377010"/>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2</a:t>
              </a:r>
            </a:p>
          </p:txBody>
        </p:sp>
      </p:grpSp>
      <p:grpSp>
        <p:nvGrpSpPr>
          <p:cNvPr id="15" name="Group 14">
            <a:extLst>
              <a:ext uri="{FF2B5EF4-FFF2-40B4-BE49-F238E27FC236}">
                <a16:creationId xmlns:a16="http://schemas.microsoft.com/office/drawing/2014/main" id="{10E208D2-9E5C-4CF1-A61A-6F42D1F6C593}"/>
              </a:ext>
            </a:extLst>
          </p:cNvPr>
          <p:cNvGrpSpPr/>
          <p:nvPr/>
        </p:nvGrpSpPr>
        <p:grpSpPr>
          <a:xfrm>
            <a:off x="1483673" y="4321090"/>
            <a:ext cx="1191836" cy="1080000"/>
            <a:chOff x="1483673" y="4377010"/>
            <a:chExt cx="1191836" cy="1080000"/>
          </a:xfrm>
        </p:grpSpPr>
        <p:sp>
          <p:nvSpPr>
            <p:cNvPr id="40" name="Rectangle 39">
              <a:extLst>
                <a:ext uri="{FF2B5EF4-FFF2-40B4-BE49-F238E27FC236}">
                  <a16:creationId xmlns:a16="http://schemas.microsoft.com/office/drawing/2014/main" id="{B8236051-066A-44E0-A3A0-6ED7704179B5}"/>
                </a:ext>
              </a:extLst>
            </p:cNvPr>
            <p:cNvSpPr/>
            <p:nvPr/>
          </p:nvSpPr>
          <p:spPr>
            <a:xfrm rot="18900000">
              <a:off x="2135509" y="4647010"/>
              <a:ext cx="540000" cy="540000"/>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42">
              <a:extLst>
                <a:ext uri="{FF2B5EF4-FFF2-40B4-BE49-F238E27FC236}">
                  <a16:creationId xmlns:a16="http://schemas.microsoft.com/office/drawing/2014/main" id="{E4EA42B1-BE5B-4A31-95D5-5E1F0D72CA0B}"/>
                </a:ext>
              </a:extLst>
            </p:cNvPr>
            <p:cNvSpPr/>
            <p:nvPr/>
          </p:nvSpPr>
          <p:spPr>
            <a:xfrm>
              <a:off x="1483673" y="4377010"/>
              <a:ext cx="1080000" cy="1080000"/>
            </a:xfrm>
            <a:prstGeom prst="ellipse">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1</a:t>
              </a:r>
            </a:p>
          </p:txBody>
        </p:sp>
      </p:grpSp>
      <p:sp>
        <p:nvSpPr>
          <p:cNvPr id="2" name="Oval 1">
            <a:extLst>
              <a:ext uri="{FF2B5EF4-FFF2-40B4-BE49-F238E27FC236}">
                <a16:creationId xmlns:a16="http://schemas.microsoft.com/office/drawing/2014/main" id="{49FC2964-2207-49EF-9B19-4A324EA6FC34}"/>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6</a:t>
            </a:r>
          </a:p>
        </p:txBody>
      </p:sp>
      <p:grpSp>
        <p:nvGrpSpPr>
          <p:cNvPr id="47" name="Group 46">
            <a:extLst>
              <a:ext uri="{FF2B5EF4-FFF2-40B4-BE49-F238E27FC236}">
                <a16:creationId xmlns:a16="http://schemas.microsoft.com/office/drawing/2014/main" id="{E4FF3CAD-3118-4A8D-A4F3-613B1662B7BF}"/>
              </a:ext>
            </a:extLst>
          </p:cNvPr>
          <p:cNvGrpSpPr/>
          <p:nvPr/>
        </p:nvGrpSpPr>
        <p:grpSpPr>
          <a:xfrm>
            <a:off x="-1" y="1991"/>
            <a:ext cx="24383401" cy="1260776"/>
            <a:chOff x="-1" y="1991"/>
            <a:chExt cx="24383401" cy="1260776"/>
          </a:xfrm>
        </p:grpSpPr>
        <p:sp>
          <p:nvSpPr>
            <p:cNvPr id="48" name="Rectangle 47">
              <a:extLst>
                <a:ext uri="{FF2B5EF4-FFF2-40B4-BE49-F238E27FC236}">
                  <a16:creationId xmlns:a16="http://schemas.microsoft.com/office/drawing/2014/main" id="{290BFCD7-6F4E-4532-8B6B-988A8D187AC3}"/>
                </a:ext>
              </a:extLst>
            </p:cNvPr>
            <p:cNvSpPr/>
            <p:nvPr/>
          </p:nvSpPr>
          <p:spPr>
            <a:xfrm>
              <a:off x="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a:extLst>
                <a:ext uri="{FF2B5EF4-FFF2-40B4-BE49-F238E27FC236}">
                  <a16:creationId xmlns:a16="http://schemas.microsoft.com/office/drawing/2014/main" id="{1A23915E-6797-42F2-8F31-1EA6D365C153}"/>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50" name="Rectangle 49">
              <a:extLst>
                <a:ext uri="{FF2B5EF4-FFF2-40B4-BE49-F238E27FC236}">
                  <a16:creationId xmlns:a16="http://schemas.microsoft.com/office/drawing/2014/main" id="{7109A3E1-673F-48FD-B3E7-5FA0360DD1E0}"/>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51" name="Rectangle 50">
              <a:extLst>
                <a:ext uri="{FF2B5EF4-FFF2-40B4-BE49-F238E27FC236}">
                  <a16:creationId xmlns:a16="http://schemas.microsoft.com/office/drawing/2014/main" id="{AA642743-40A0-4472-9C24-EE2D597B122C}"/>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52" name="Rectangle 51">
              <a:extLst>
                <a:ext uri="{FF2B5EF4-FFF2-40B4-BE49-F238E27FC236}">
                  <a16:creationId xmlns:a16="http://schemas.microsoft.com/office/drawing/2014/main" id="{445DCEFC-7783-4810-BF43-4E31DA9CA333}"/>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53" name="Rectangle 52">
              <a:extLst>
                <a:ext uri="{FF2B5EF4-FFF2-40B4-BE49-F238E27FC236}">
                  <a16:creationId xmlns:a16="http://schemas.microsoft.com/office/drawing/2014/main" id="{A466A214-9421-482C-9CC1-A0EB3DAD53B8}"/>
                </a:ext>
              </a:extLst>
            </p:cNvPr>
            <p:cNvSpPr/>
            <p:nvPr/>
          </p:nvSpPr>
          <p:spPr>
            <a:xfrm>
              <a:off x="-1" y="1991"/>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PENDAHULUAN</a:t>
              </a:r>
            </a:p>
          </p:txBody>
        </p:sp>
      </p:grpSp>
      <p:sp>
        <p:nvSpPr>
          <p:cNvPr id="44" name="TextBox 43">
            <a:extLst>
              <a:ext uri="{FF2B5EF4-FFF2-40B4-BE49-F238E27FC236}">
                <a16:creationId xmlns:a16="http://schemas.microsoft.com/office/drawing/2014/main" id="{D9C71340-5CB1-4C31-9B77-5A5DB6E52CEB}"/>
              </a:ext>
            </a:extLst>
          </p:cNvPr>
          <p:cNvSpPr txBox="1"/>
          <p:nvPr/>
        </p:nvSpPr>
        <p:spPr>
          <a:xfrm>
            <a:off x="3551025" y="4260926"/>
            <a:ext cx="19554667" cy="1200329"/>
          </a:xfrm>
          <a:prstGeom prst="rect">
            <a:avLst/>
          </a:prstGeom>
          <a:noFill/>
        </p:spPr>
        <p:txBody>
          <a:bodyPr wrap="square" rtlCol="0">
            <a:spAutoFit/>
          </a:bodyPr>
          <a:lstStyle/>
          <a:p>
            <a:r>
              <a:rPr lang="sv-SE" sz="3600" dirty="0">
                <a:latin typeface="Roboto" pitchFamily="2" charset="0"/>
                <a:ea typeface="Roboto" pitchFamily="2" charset="0"/>
              </a:rPr>
              <a:t>Mengembangkan sebuah aplikasi untuk mengotomatisasikan fitur bluetooth, wi-fi, dan audio profile yang ada di dalam ponsel pintar dengan sistem operasi android.</a:t>
            </a:r>
            <a:endParaRPr lang="id-ID" sz="3600" dirty="0">
              <a:latin typeface="Roboto" pitchFamily="2" charset="0"/>
              <a:ea typeface="Roboto" pitchFamily="2" charset="0"/>
            </a:endParaRPr>
          </a:p>
        </p:txBody>
      </p:sp>
      <p:sp>
        <p:nvSpPr>
          <p:cNvPr id="55" name="TextBox 54">
            <a:extLst>
              <a:ext uri="{FF2B5EF4-FFF2-40B4-BE49-F238E27FC236}">
                <a16:creationId xmlns:a16="http://schemas.microsoft.com/office/drawing/2014/main" id="{E39976F9-5829-4C6C-B13C-58775AD8C6FD}"/>
              </a:ext>
            </a:extLst>
          </p:cNvPr>
          <p:cNvSpPr txBox="1"/>
          <p:nvPr/>
        </p:nvSpPr>
        <p:spPr>
          <a:xfrm>
            <a:off x="3551025" y="6362478"/>
            <a:ext cx="19554667" cy="1200329"/>
          </a:xfrm>
          <a:prstGeom prst="rect">
            <a:avLst/>
          </a:prstGeom>
          <a:noFill/>
        </p:spPr>
        <p:txBody>
          <a:bodyPr wrap="square" rtlCol="0">
            <a:spAutoFit/>
          </a:bodyPr>
          <a:lstStyle/>
          <a:p>
            <a:r>
              <a:rPr lang="id-ID" sz="3600" dirty="0">
                <a:latin typeface="Roboto" pitchFamily="2" charset="0"/>
                <a:ea typeface="Roboto" pitchFamily="2" charset="0"/>
              </a:rPr>
              <a:t>Mengembangkan sebuah aplikasi untuk membantu pengguna dalam mengaktifkan </a:t>
            </a:r>
            <a:r>
              <a:rPr lang="id-ID" sz="3600" dirty="0" err="1">
                <a:latin typeface="Roboto" pitchFamily="2" charset="0"/>
                <a:ea typeface="Roboto" pitchFamily="2" charset="0"/>
              </a:rPr>
              <a:t>bluetooth</a:t>
            </a:r>
            <a:r>
              <a:rPr lang="id-ID" sz="3600" dirty="0">
                <a:latin typeface="Roboto" pitchFamily="2" charset="0"/>
                <a:ea typeface="Roboto" pitchFamily="2" charset="0"/>
              </a:rPr>
              <a:t> secara otomatis pada saat berada di dalam mobil.</a:t>
            </a:r>
          </a:p>
        </p:txBody>
      </p:sp>
      <p:sp>
        <p:nvSpPr>
          <p:cNvPr id="66" name="TextBox 65">
            <a:extLst>
              <a:ext uri="{FF2B5EF4-FFF2-40B4-BE49-F238E27FC236}">
                <a16:creationId xmlns:a16="http://schemas.microsoft.com/office/drawing/2014/main" id="{5E5DBBE5-CE2C-4EAD-AC33-22188F2D0DC4}"/>
              </a:ext>
            </a:extLst>
          </p:cNvPr>
          <p:cNvSpPr txBox="1"/>
          <p:nvPr/>
        </p:nvSpPr>
        <p:spPr>
          <a:xfrm>
            <a:off x="1300273" y="2174205"/>
            <a:ext cx="5400000"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Tujuan</a:t>
            </a:r>
          </a:p>
        </p:txBody>
      </p:sp>
    </p:spTree>
    <p:extLst>
      <p:ext uri="{BB962C8B-B14F-4D97-AF65-F5344CB8AC3E}">
        <p14:creationId xmlns:p14="http://schemas.microsoft.com/office/powerpoint/2010/main" val="1477430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B4E4B54A-F373-4EA2-82AC-72E774CE04A8}"/>
              </a:ext>
            </a:extLst>
          </p:cNvPr>
          <p:cNvGrpSpPr/>
          <p:nvPr/>
        </p:nvGrpSpPr>
        <p:grpSpPr>
          <a:xfrm>
            <a:off x="1488718" y="8524190"/>
            <a:ext cx="1191836" cy="1080000"/>
            <a:chOff x="1483673" y="4377010"/>
            <a:chExt cx="1191836" cy="1080000"/>
          </a:xfrm>
          <a:solidFill>
            <a:srgbClr val="009688"/>
          </a:solidFill>
        </p:grpSpPr>
        <p:sp>
          <p:nvSpPr>
            <p:cNvPr id="34" name="Rectangle 33">
              <a:extLst>
                <a:ext uri="{FF2B5EF4-FFF2-40B4-BE49-F238E27FC236}">
                  <a16:creationId xmlns:a16="http://schemas.microsoft.com/office/drawing/2014/main" id="{83AA6C2D-0466-4DD4-8B5A-BFF0C55F0015}"/>
                </a:ext>
              </a:extLst>
            </p:cNvPr>
            <p:cNvSpPr/>
            <p:nvPr/>
          </p:nvSpPr>
          <p:spPr>
            <a:xfrm rot="18900000">
              <a:off x="2135509" y="4647010"/>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5" name="Oval 34">
              <a:extLst>
                <a:ext uri="{FF2B5EF4-FFF2-40B4-BE49-F238E27FC236}">
                  <a16:creationId xmlns:a16="http://schemas.microsoft.com/office/drawing/2014/main" id="{33724D7A-BEBA-475B-9E28-25D66FAA11E1}"/>
                </a:ext>
              </a:extLst>
            </p:cNvPr>
            <p:cNvSpPr/>
            <p:nvPr/>
          </p:nvSpPr>
          <p:spPr>
            <a:xfrm>
              <a:off x="1483673" y="4377010"/>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3</a:t>
              </a:r>
            </a:p>
          </p:txBody>
        </p:sp>
      </p:grpSp>
      <p:grpSp>
        <p:nvGrpSpPr>
          <p:cNvPr id="27" name="Group 26">
            <a:extLst>
              <a:ext uri="{FF2B5EF4-FFF2-40B4-BE49-F238E27FC236}">
                <a16:creationId xmlns:a16="http://schemas.microsoft.com/office/drawing/2014/main" id="{9B126940-B44C-4C04-8687-C47685B162AE}"/>
              </a:ext>
            </a:extLst>
          </p:cNvPr>
          <p:cNvGrpSpPr/>
          <p:nvPr/>
        </p:nvGrpSpPr>
        <p:grpSpPr>
          <a:xfrm>
            <a:off x="1483674" y="6422641"/>
            <a:ext cx="1191836" cy="1080000"/>
            <a:chOff x="1483673" y="4377010"/>
            <a:chExt cx="1191836" cy="1080000"/>
          </a:xfrm>
          <a:solidFill>
            <a:srgbClr val="3C7380"/>
          </a:solidFill>
        </p:grpSpPr>
        <p:sp>
          <p:nvSpPr>
            <p:cNvPr id="28" name="Rectangle 27">
              <a:extLst>
                <a:ext uri="{FF2B5EF4-FFF2-40B4-BE49-F238E27FC236}">
                  <a16:creationId xmlns:a16="http://schemas.microsoft.com/office/drawing/2014/main" id="{FDA89EC1-6B0F-49F3-8772-4F785BB12754}"/>
                </a:ext>
              </a:extLst>
            </p:cNvPr>
            <p:cNvSpPr/>
            <p:nvPr/>
          </p:nvSpPr>
          <p:spPr>
            <a:xfrm rot="18900000">
              <a:off x="2135509" y="4647010"/>
              <a:ext cx="540000" cy="54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Oval 28">
              <a:extLst>
                <a:ext uri="{FF2B5EF4-FFF2-40B4-BE49-F238E27FC236}">
                  <a16:creationId xmlns:a16="http://schemas.microsoft.com/office/drawing/2014/main" id="{DD820895-FF21-4A4F-B06A-18C4CC0D7796}"/>
                </a:ext>
              </a:extLst>
            </p:cNvPr>
            <p:cNvSpPr/>
            <p:nvPr/>
          </p:nvSpPr>
          <p:spPr>
            <a:xfrm>
              <a:off x="1483673" y="4377010"/>
              <a:ext cx="1080000" cy="1080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2</a:t>
              </a:r>
            </a:p>
          </p:txBody>
        </p:sp>
      </p:grpSp>
      <p:grpSp>
        <p:nvGrpSpPr>
          <p:cNvPr id="30" name="Group 29">
            <a:extLst>
              <a:ext uri="{FF2B5EF4-FFF2-40B4-BE49-F238E27FC236}">
                <a16:creationId xmlns:a16="http://schemas.microsoft.com/office/drawing/2014/main" id="{623DF21E-4676-4A84-B439-DD0A37635B1D}"/>
              </a:ext>
            </a:extLst>
          </p:cNvPr>
          <p:cNvGrpSpPr/>
          <p:nvPr/>
        </p:nvGrpSpPr>
        <p:grpSpPr>
          <a:xfrm>
            <a:off x="1483673" y="4291008"/>
            <a:ext cx="1191836" cy="1080000"/>
            <a:chOff x="1483673" y="4377010"/>
            <a:chExt cx="1191836" cy="1080000"/>
          </a:xfrm>
        </p:grpSpPr>
        <p:sp>
          <p:nvSpPr>
            <p:cNvPr id="31" name="Rectangle 30">
              <a:extLst>
                <a:ext uri="{FF2B5EF4-FFF2-40B4-BE49-F238E27FC236}">
                  <a16:creationId xmlns:a16="http://schemas.microsoft.com/office/drawing/2014/main" id="{0E22331E-A5B5-48FD-8BEA-29DC3DB277AA}"/>
                </a:ext>
              </a:extLst>
            </p:cNvPr>
            <p:cNvSpPr/>
            <p:nvPr/>
          </p:nvSpPr>
          <p:spPr>
            <a:xfrm rot="18900000">
              <a:off x="2135509" y="4647010"/>
              <a:ext cx="540000" cy="540000"/>
            </a:xfrm>
            <a:prstGeom prst="rect">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Oval 31">
              <a:extLst>
                <a:ext uri="{FF2B5EF4-FFF2-40B4-BE49-F238E27FC236}">
                  <a16:creationId xmlns:a16="http://schemas.microsoft.com/office/drawing/2014/main" id="{42E594DD-BE7E-468B-A59B-7583F54C8F01}"/>
                </a:ext>
              </a:extLst>
            </p:cNvPr>
            <p:cNvSpPr/>
            <p:nvPr/>
          </p:nvSpPr>
          <p:spPr>
            <a:xfrm>
              <a:off x="1483673" y="4377010"/>
              <a:ext cx="1080000" cy="1080000"/>
            </a:xfrm>
            <a:prstGeom prst="ellipse">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Roboto" pitchFamily="2" charset="0"/>
                  <a:ea typeface="Roboto" pitchFamily="2" charset="0"/>
                </a:rPr>
                <a:t>1</a:t>
              </a:r>
            </a:p>
          </p:txBody>
        </p:sp>
      </p:grpSp>
      <p:sp>
        <p:nvSpPr>
          <p:cNvPr id="2" name="Oval 1">
            <a:extLst>
              <a:ext uri="{FF2B5EF4-FFF2-40B4-BE49-F238E27FC236}">
                <a16:creationId xmlns:a16="http://schemas.microsoft.com/office/drawing/2014/main" id="{49FC2964-2207-49EF-9B19-4A324EA6FC34}"/>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7</a:t>
            </a:r>
          </a:p>
        </p:txBody>
      </p:sp>
      <p:grpSp>
        <p:nvGrpSpPr>
          <p:cNvPr id="47" name="Group 46">
            <a:extLst>
              <a:ext uri="{FF2B5EF4-FFF2-40B4-BE49-F238E27FC236}">
                <a16:creationId xmlns:a16="http://schemas.microsoft.com/office/drawing/2014/main" id="{8DBA7772-0C41-4A36-8245-55ACB587217C}"/>
              </a:ext>
            </a:extLst>
          </p:cNvPr>
          <p:cNvGrpSpPr/>
          <p:nvPr/>
        </p:nvGrpSpPr>
        <p:grpSpPr>
          <a:xfrm>
            <a:off x="-1" y="1991"/>
            <a:ext cx="24383401" cy="1260776"/>
            <a:chOff x="-1" y="1991"/>
            <a:chExt cx="24383401" cy="1260776"/>
          </a:xfrm>
        </p:grpSpPr>
        <p:sp>
          <p:nvSpPr>
            <p:cNvPr id="48" name="Rectangle 47">
              <a:extLst>
                <a:ext uri="{FF2B5EF4-FFF2-40B4-BE49-F238E27FC236}">
                  <a16:creationId xmlns:a16="http://schemas.microsoft.com/office/drawing/2014/main" id="{F05F8A07-0421-44D0-BA93-C1BB7F2DE778}"/>
                </a:ext>
              </a:extLst>
            </p:cNvPr>
            <p:cNvSpPr/>
            <p:nvPr/>
          </p:nvSpPr>
          <p:spPr>
            <a:xfrm>
              <a:off x="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Rectangle 48">
              <a:extLst>
                <a:ext uri="{FF2B5EF4-FFF2-40B4-BE49-F238E27FC236}">
                  <a16:creationId xmlns:a16="http://schemas.microsoft.com/office/drawing/2014/main" id="{F79E25D2-D6F8-4169-9B43-6858E6CD2C19}"/>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50" name="Rectangle 49">
              <a:extLst>
                <a:ext uri="{FF2B5EF4-FFF2-40B4-BE49-F238E27FC236}">
                  <a16:creationId xmlns:a16="http://schemas.microsoft.com/office/drawing/2014/main" id="{396A4235-CE00-4869-95B2-55EBCC845CE7}"/>
                </a:ext>
              </a:extLst>
            </p:cNvPr>
            <p:cNvSpPr/>
            <p:nvPr/>
          </p:nvSpPr>
          <p:spPr>
            <a:xfrm>
              <a:off x="4752600"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LANDASAN TEORI</a:t>
              </a:r>
            </a:p>
          </p:txBody>
        </p:sp>
        <p:sp>
          <p:nvSpPr>
            <p:cNvPr id="51" name="Rectangle 50">
              <a:extLst>
                <a:ext uri="{FF2B5EF4-FFF2-40B4-BE49-F238E27FC236}">
                  <a16:creationId xmlns:a16="http://schemas.microsoft.com/office/drawing/2014/main" id="{EEB4B1D8-12A3-4317-801D-B42056D40744}"/>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52" name="Rectangle 51">
              <a:extLst>
                <a:ext uri="{FF2B5EF4-FFF2-40B4-BE49-F238E27FC236}">
                  <a16:creationId xmlns:a16="http://schemas.microsoft.com/office/drawing/2014/main" id="{BA86C755-8F22-450E-9BE0-666371F09A74}"/>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53" name="Rectangle 52">
              <a:extLst>
                <a:ext uri="{FF2B5EF4-FFF2-40B4-BE49-F238E27FC236}">
                  <a16:creationId xmlns:a16="http://schemas.microsoft.com/office/drawing/2014/main" id="{1FE4E01D-1504-475B-BC93-A853574C3DE7}"/>
                </a:ext>
              </a:extLst>
            </p:cNvPr>
            <p:cNvSpPr/>
            <p:nvPr/>
          </p:nvSpPr>
          <p:spPr>
            <a:xfrm>
              <a:off x="-1" y="1991"/>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latin typeface="Roboto" pitchFamily="2" charset="0"/>
                  <a:ea typeface="Roboto" pitchFamily="2" charset="0"/>
                </a:rPr>
                <a:t>PENDAHULUAN</a:t>
              </a:r>
            </a:p>
          </p:txBody>
        </p:sp>
      </p:grpSp>
      <p:sp>
        <p:nvSpPr>
          <p:cNvPr id="14" name="TextBox 13">
            <a:extLst>
              <a:ext uri="{FF2B5EF4-FFF2-40B4-BE49-F238E27FC236}">
                <a16:creationId xmlns:a16="http://schemas.microsoft.com/office/drawing/2014/main" id="{D54908F1-FDF6-4F33-8788-4FDCA4BE021B}"/>
              </a:ext>
            </a:extLst>
          </p:cNvPr>
          <p:cNvSpPr txBox="1"/>
          <p:nvPr/>
        </p:nvSpPr>
        <p:spPr>
          <a:xfrm>
            <a:off x="1300273" y="2174205"/>
            <a:ext cx="7047314"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Batasan</a:t>
            </a:r>
          </a:p>
        </p:txBody>
      </p:sp>
      <p:sp>
        <p:nvSpPr>
          <p:cNvPr id="18" name="TextBox 17">
            <a:extLst>
              <a:ext uri="{FF2B5EF4-FFF2-40B4-BE49-F238E27FC236}">
                <a16:creationId xmlns:a16="http://schemas.microsoft.com/office/drawing/2014/main" id="{9A8FD106-1E81-466F-B0D0-9CAAFF741EE1}"/>
              </a:ext>
            </a:extLst>
          </p:cNvPr>
          <p:cNvSpPr txBox="1"/>
          <p:nvPr/>
        </p:nvSpPr>
        <p:spPr>
          <a:xfrm>
            <a:off x="3551025" y="4507843"/>
            <a:ext cx="19554667" cy="646331"/>
          </a:xfrm>
          <a:prstGeom prst="rect">
            <a:avLst/>
          </a:prstGeom>
          <a:noFill/>
        </p:spPr>
        <p:txBody>
          <a:bodyPr wrap="square" rtlCol="0">
            <a:spAutoFit/>
          </a:bodyPr>
          <a:lstStyle/>
          <a:p>
            <a:r>
              <a:rPr lang="id-ID" sz="3600" dirty="0">
                <a:latin typeface="Roboto" pitchFamily="2" charset="0"/>
                <a:ea typeface="Roboto" pitchFamily="2" charset="0"/>
              </a:rPr>
              <a:t>Aplikasi dikembangkan untuk sistem operasi Android.</a:t>
            </a:r>
          </a:p>
        </p:txBody>
      </p:sp>
      <p:sp>
        <p:nvSpPr>
          <p:cNvPr id="22" name="TextBox 21">
            <a:extLst>
              <a:ext uri="{FF2B5EF4-FFF2-40B4-BE49-F238E27FC236}">
                <a16:creationId xmlns:a16="http://schemas.microsoft.com/office/drawing/2014/main" id="{7D578AB9-0876-449A-BD21-65D520E3ACAD}"/>
              </a:ext>
            </a:extLst>
          </p:cNvPr>
          <p:cNvSpPr txBox="1"/>
          <p:nvPr/>
        </p:nvSpPr>
        <p:spPr>
          <a:xfrm>
            <a:off x="3551025" y="6639476"/>
            <a:ext cx="19554667" cy="646331"/>
          </a:xfrm>
          <a:prstGeom prst="rect">
            <a:avLst/>
          </a:prstGeom>
          <a:noFill/>
        </p:spPr>
        <p:txBody>
          <a:bodyPr wrap="square" rtlCol="0">
            <a:spAutoFit/>
          </a:bodyPr>
          <a:lstStyle/>
          <a:p>
            <a:r>
              <a:rPr lang="sv-SE" sz="3600" dirty="0">
                <a:latin typeface="Roboto" pitchFamily="2" charset="0"/>
                <a:ea typeface="Roboto" pitchFamily="2" charset="0"/>
              </a:rPr>
              <a:t>Aplikasi memanfaatkan data lokasi dan data kalender pengguna</a:t>
            </a:r>
            <a:r>
              <a:rPr lang="id-ID" sz="3600" dirty="0">
                <a:latin typeface="Roboto" pitchFamily="2" charset="0"/>
                <a:ea typeface="Roboto" pitchFamily="2" charset="0"/>
              </a:rPr>
              <a:t>.</a:t>
            </a:r>
          </a:p>
        </p:txBody>
      </p:sp>
      <p:sp>
        <p:nvSpPr>
          <p:cNvPr id="26" name="TextBox 25">
            <a:extLst>
              <a:ext uri="{FF2B5EF4-FFF2-40B4-BE49-F238E27FC236}">
                <a16:creationId xmlns:a16="http://schemas.microsoft.com/office/drawing/2014/main" id="{0E95AA4A-1A89-4542-B288-117EFC35D1AE}"/>
              </a:ext>
            </a:extLst>
          </p:cNvPr>
          <p:cNvSpPr txBox="1"/>
          <p:nvPr/>
        </p:nvSpPr>
        <p:spPr>
          <a:xfrm>
            <a:off x="3551024" y="8464026"/>
            <a:ext cx="19554667" cy="1754326"/>
          </a:xfrm>
          <a:prstGeom prst="rect">
            <a:avLst/>
          </a:prstGeom>
          <a:noFill/>
        </p:spPr>
        <p:txBody>
          <a:bodyPr wrap="square" rtlCol="0">
            <a:spAutoFit/>
          </a:bodyPr>
          <a:lstStyle/>
          <a:p>
            <a:r>
              <a:rPr lang="sv-SE" sz="3600" dirty="0">
                <a:latin typeface="Roboto" pitchFamily="2" charset="0"/>
                <a:ea typeface="Roboto" pitchFamily="2" charset="0"/>
              </a:rPr>
              <a:t>Antarmuka aplikasi menggunakan rancangan dan elemen-elemen standar pengembangan aplikasi android yang ditentukan oleh Google dengan menggunakan konsep desain bahan (Material Design).</a:t>
            </a:r>
            <a:endParaRPr lang="id-ID" sz="3600" dirty="0">
              <a:latin typeface="Roboto" pitchFamily="2" charset="0"/>
              <a:ea typeface="Roboto" pitchFamily="2" charset="0"/>
            </a:endParaRPr>
          </a:p>
        </p:txBody>
      </p:sp>
    </p:spTree>
    <p:extLst>
      <p:ext uri="{BB962C8B-B14F-4D97-AF65-F5344CB8AC3E}">
        <p14:creationId xmlns:p14="http://schemas.microsoft.com/office/powerpoint/2010/main" val="20395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649FA5E-5EA2-4C73-80DB-B5DEE5F187C2}"/>
              </a:ext>
            </a:extLst>
          </p:cNvPr>
          <p:cNvSpPr/>
          <p:nvPr/>
        </p:nvSpPr>
        <p:spPr>
          <a:xfrm>
            <a:off x="0" y="0"/>
            <a:ext cx="24384000" cy="13716000"/>
          </a:xfrm>
          <a:prstGeom prst="rect">
            <a:avLst/>
          </a:prstGeom>
          <a:solidFill>
            <a:srgbClr val="009688">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itle 1">
            <a:extLst>
              <a:ext uri="{FF2B5EF4-FFF2-40B4-BE49-F238E27FC236}">
                <a16:creationId xmlns:a16="http://schemas.microsoft.com/office/drawing/2014/main" id="{D5419771-1D41-4640-B958-E3640BEB1BD6}"/>
              </a:ext>
            </a:extLst>
          </p:cNvPr>
          <p:cNvSpPr>
            <a:spLocks noGrp="1"/>
          </p:cNvSpPr>
          <p:nvPr>
            <p:ph type="title"/>
          </p:nvPr>
        </p:nvSpPr>
        <p:spPr>
          <a:xfrm>
            <a:off x="1981200" y="5532438"/>
            <a:ext cx="20421600" cy="2651127"/>
          </a:xfrm>
        </p:spPr>
        <p:txBody>
          <a:bodyPr/>
          <a:lstStyle/>
          <a:p>
            <a:pPr algn="ctr"/>
            <a:r>
              <a:rPr lang="id-ID" b="1" dirty="0">
                <a:solidFill>
                  <a:schemeClr val="bg1"/>
                </a:solidFill>
                <a:latin typeface="Roboto" pitchFamily="2" charset="0"/>
                <a:ea typeface="Roboto" pitchFamily="2" charset="0"/>
              </a:rPr>
              <a:t>LANDASAN TEORI</a:t>
            </a:r>
            <a:br>
              <a:rPr lang="id-ID" b="1" dirty="0">
                <a:solidFill>
                  <a:schemeClr val="bg1"/>
                </a:solidFill>
                <a:latin typeface="Roboto" pitchFamily="2" charset="0"/>
                <a:ea typeface="Roboto" pitchFamily="2" charset="0"/>
              </a:rPr>
            </a:br>
            <a:r>
              <a:rPr lang="id-ID" sz="4800" dirty="0">
                <a:solidFill>
                  <a:schemeClr val="bg1"/>
                </a:solidFill>
                <a:latin typeface="Roboto" pitchFamily="2" charset="0"/>
                <a:ea typeface="Roboto" pitchFamily="2" charset="0"/>
              </a:rPr>
              <a:t>ANDROID – GEOFENCE – SQLITE DATABASE – MATERIAL DESIGN</a:t>
            </a:r>
            <a:endParaRPr lang="id-ID" dirty="0">
              <a:solidFill>
                <a:schemeClr val="bg1"/>
              </a:solidFill>
              <a:latin typeface="Roboto" pitchFamily="2" charset="0"/>
              <a:ea typeface="Roboto" pitchFamily="2" charset="0"/>
            </a:endParaRPr>
          </a:p>
        </p:txBody>
      </p:sp>
    </p:spTree>
    <p:extLst>
      <p:ext uri="{BB962C8B-B14F-4D97-AF65-F5344CB8AC3E}">
        <p14:creationId xmlns:p14="http://schemas.microsoft.com/office/powerpoint/2010/main" val="3775148244"/>
      </p:ext>
    </p:extLst>
  </p:cSld>
  <p:clrMapOvr>
    <a:masterClrMapping/>
  </p:clrMapOvr>
  <p:transition spd="slow">
    <p:push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739EEF9-56C8-4272-8176-7CE8B9658EAE}"/>
              </a:ext>
            </a:extLst>
          </p:cNvPr>
          <p:cNvGrpSpPr/>
          <p:nvPr/>
        </p:nvGrpSpPr>
        <p:grpSpPr>
          <a:xfrm>
            <a:off x="-1" y="1991"/>
            <a:ext cx="24383401" cy="1260776"/>
            <a:chOff x="-1" y="1991"/>
            <a:chExt cx="24383401" cy="1260776"/>
          </a:xfrm>
        </p:grpSpPr>
        <p:sp>
          <p:nvSpPr>
            <p:cNvPr id="12" name="Rectangle 11">
              <a:extLst>
                <a:ext uri="{FF2B5EF4-FFF2-40B4-BE49-F238E27FC236}">
                  <a16:creationId xmlns:a16="http://schemas.microsoft.com/office/drawing/2014/main" id="{412A757F-0A76-41A9-A93E-C9561A46D7E4}"/>
                </a:ext>
              </a:extLst>
            </p:cNvPr>
            <p:cNvSpPr/>
            <p:nvPr/>
          </p:nvSpPr>
          <p:spPr>
            <a:xfrm>
              <a:off x="4752300" y="7478"/>
              <a:ext cx="4752000" cy="1255289"/>
            </a:xfrm>
            <a:prstGeom prst="rect">
              <a:avLst/>
            </a:prstGeom>
            <a:solidFill>
              <a:srgbClr val="FF525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3" name="Rectangle 12">
              <a:extLst>
                <a:ext uri="{FF2B5EF4-FFF2-40B4-BE49-F238E27FC236}">
                  <a16:creationId xmlns:a16="http://schemas.microsoft.com/office/drawing/2014/main" id="{2D9702CB-F0C8-42AB-AF3C-91BF55749DAE}"/>
                </a:ext>
              </a:extLst>
            </p:cNvPr>
            <p:cNvSpPr/>
            <p:nvPr/>
          </p:nvSpPr>
          <p:spPr>
            <a:xfrm>
              <a:off x="9504600" y="1991"/>
              <a:ext cx="53748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METODOLOGI PENELITIAN</a:t>
              </a:r>
            </a:p>
          </p:txBody>
        </p:sp>
        <p:sp>
          <p:nvSpPr>
            <p:cNvPr id="14" name="Rectangle 13">
              <a:extLst>
                <a:ext uri="{FF2B5EF4-FFF2-40B4-BE49-F238E27FC236}">
                  <a16:creationId xmlns:a16="http://schemas.microsoft.com/office/drawing/2014/main" id="{3783EE24-3B04-45C5-8AD6-F3616F488F1F}"/>
                </a:ext>
              </a:extLst>
            </p:cNvPr>
            <p:cNvSpPr/>
            <p:nvPr/>
          </p:nvSpPr>
          <p:spPr>
            <a:xfrm>
              <a:off x="4752600" y="1991"/>
              <a:ext cx="4752000" cy="1080000"/>
            </a:xfrm>
            <a:prstGeom prst="rect">
              <a:avLst/>
            </a:prstGeom>
            <a:solidFill>
              <a:srgbClr val="00796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solidFill>
                  <a:latin typeface="Roboto" pitchFamily="2" charset="0"/>
                  <a:ea typeface="Roboto" pitchFamily="2" charset="0"/>
                </a:rPr>
                <a:t>LANDASAN TEORI</a:t>
              </a:r>
            </a:p>
          </p:txBody>
        </p:sp>
        <p:sp>
          <p:nvSpPr>
            <p:cNvPr id="15" name="Rectangle 14">
              <a:extLst>
                <a:ext uri="{FF2B5EF4-FFF2-40B4-BE49-F238E27FC236}">
                  <a16:creationId xmlns:a16="http://schemas.microsoft.com/office/drawing/2014/main" id="{1DDAA465-9507-4243-9E21-F20C4B45A7D3}"/>
                </a:ext>
              </a:extLst>
            </p:cNvPr>
            <p:cNvSpPr/>
            <p:nvPr/>
          </p:nvSpPr>
          <p:spPr>
            <a:xfrm>
              <a:off x="14879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HASIL DAN PEMBAHASAN</a:t>
              </a:r>
            </a:p>
          </p:txBody>
        </p:sp>
        <p:sp>
          <p:nvSpPr>
            <p:cNvPr id="16" name="Rectangle 15">
              <a:extLst>
                <a:ext uri="{FF2B5EF4-FFF2-40B4-BE49-F238E27FC236}">
                  <a16:creationId xmlns:a16="http://schemas.microsoft.com/office/drawing/2014/main" id="{AF68D109-4478-42ED-BA2D-26F38964631C}"/>
                </a:ext>
              </a:extLst>
            </p:cNvPr>
            <p:cNvSpPr/>
            <p:nvPr/>
          </p:nvSpPr>
          <p:spPr>
            <a:xfrm>
              <a:off x="19631400" y="7478"/>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KESIMPULAN DAN SARAN</a:t>
              </a:r>
            </a:p>
          </p:txBody>
        </p:sp>
        <p:sp>
          <p:nvSpPr>
            <p:cNvPr id="17" name="Rectangle 16">
              <a:extLst>
                <a:ext uri="{FF2B5EF4-FFF2-40B4-BE49-F238E27FC236}">
                  <a16:creationId xmlns:a16="http://schemas.microsoft.com/office/drawing/2014/main" id="{47AAFF96-EDB0-4877-93BF-4866E8B6E80C}"/>
                </a:ext>
              </a:extLst>
            </p:cNvPr>
            <p:cNvSpPr/>
            <p:nvPr/>
          </p:nvSpPr>
          <p:spPr>
            <a:xfrm>
              <a:off x="-1" y="1991"/>
              <a:ext cx="4752000" cy="1080000"/>
            </a:xfrm>
            <a:prstGeom prst="rect">
              <a:avLst/>
            </a:prstGeom>
            <a:solidFill>
              <a:srgbClr val="009688"/>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400" dirty="0">
                  <a:solidFill>
                    <a:schemeClr val="bg1">
                      <a:lumMod val="85000"/>
                    </a:schemeClr>
                  </a:solidFill>
                  <a:latin typeface="Roboto" pitchFamily="2" charset="0"/>
                  <a:ea typeface="Roboto" pitchFamily="2" charset="0"/>
                </a:rPr>
                <a:t>PENDAHULUAN</a:t>
              </a:r>
            </a:p>
          </p:txBody>
        </p:sp>
      </p:grpSp>
      <p:sp>
        <p:nvSpPr>
          <p:cNvPr id="18" name="Oval 17">
            <a:extLst>
              <a:ext uri="{FF2B5EF4-FFF2-40B4-BE49-F238E27FC236}">
                <a16:creationId xmlns:a16="http://schemas.microsoft.com/office/drawing/2014/main" id="{3F43D56F-D5BA-4F16-A6B2-52DE69D3E92E}"/>
              </a:ext>
            </a:extLst>
          </p:cNvPr>
          <p:cNvSpPr/>
          <p:nvPr/>
        </p:nvSpPr>
        <p:spPr>
          <a:xfrm>
            <a:off x="22728000" y="12059999"/>
            <a:ext cx="1080000" cy="1080000"/>
          </a:xfrm>
          <a:prstGeom prst="ellipse">
            <a:avLst/>
          </a:prstGeom>
          <a:solidFill>
            <a:srgbClr val="FF525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800" dirty="0">
                <a:latin typeface="Roboto" pitchFamily="2" charset="0"/>
                <a:ea typeface="Roboto" pitchFamily="2" charset="0"/>
              </a:rPr>
              <a:t>9</a:t>
            </a:r>
          </a:p>
        </p:txBody>
      </p:sp>
      <p:sp>
        <p:nvSpPr>
          <p:cNvPr id="21" name="TextBox 20">
            <a:extLst>
              <a:ext uri="{FF2B5EF4-FFF2-40B4-BE49-F238E27FC236}">
                <a16:creationId xmlns:a16="http://schemas.microsoft.com/office/drawing/2014/main" id="{23000D96-3686-4BA4-9DE6-5C2C1A4875F0}"/>
              </a:ext>
            </a:extLst>
          </p:cNvPr>
          <p:cNvSpPr txBox="1"/>
          <p:nvPr/>
        </p:nvSpPr>
        <p:spPr>
          <a:xfrm>
            <a:off x="1300273" y="2174205"/>
            <a:ext cx="7047314" cy="830997"/>
          </a:xfrm>
          <a:prstGeom prst="rect">
            <a:avLst/>
          </a:prstGeom>
          <a:noFill/>
        </p:spPr>
        <p:txBody>
          <a:bodyPr wrap="square" rtlCol="0">
            <a:spAutoFit/>
          </a:bodyPr>
          <a:lstStyle/>
          <a:p>
            <a:r>
              <a:rPr lang="id-ID" sz="4800" dirty="0">
                <a:solidFill>
                  <a:schemeClr val="bg2">
                    <a:lumMod val="50000"/>
                  </a:schemeClr>
                </a:solidFill>
                <a:latin typeface="Roboto" pitchFamily="2" charset="0"/>
                <a:ea typeface="Roboto" pitchFamily="2" charset="0"/>
              </a:rPr>
              <a:t>Teknologi</a:t>
            </a:r>
          </a:p>
        </p:txBody>
      </p:sp>
      <p:grpSp>
        <p:nvGrpSpPr>
          <p:cNvPr id="34" name="Group 33">
            <a:extLst>
              <a:ext uri="{FF2B5EF4-FFF2-40B4-BE49-F238E27FC236}">
                <a16:creationId xmlns:a16="http://schemas.microsoft.com/office/drawing/2014/main" id="{FD019D78-9043-45BB-99B9-C789E59D44C9}"/>
              </a:ext>
            </a:extLst>
          </p:cNvPr>
          <p:cNvGrpSpPr/>
          <p:nvPr/>
        </p:nvGrpSpPr>
        <p:grpSpPr>
          <a:xfrm>
            <a:off x="2871743" y="5927871"/>
            <a:ext cx="18640514" cy="4880233"/>
            <a:chOff x="4418643" y="3644013"/>
            <a:chExt cx="15424895" cy="4038359"/>
          </a:xfrm>
        </p:grpSpPr>
        <p:sp>
          <p:nvSpPr>
            <p:cNvPr id="3" name="Oval 2">
              <a:extLst>
                <a:ext uri="{FF2B5EF4-FFF2-40B4-BE49-F238E27FC236}">
                  <a16:creationId xmlns:a16="http://schemas.microsoft.com/office/drawing/2014/main" id="{879E21EC-B010-4FFB-BAAD-D18C80BB731C}"/>
                </a:ext>
              </a:extLst>
            </p:cNvPr>
            <p:cNvSpPr/>
            <p:nvPr/>
          </p:nvSpPr>
          <p:spPr>
            <a:xfrm>
              <a:off x="5881603" y="4410927"/>
              <a:ext cx="1045029" cy="1045029"/>
            </a:xfrm>
            <a:prstGeom prst="ellipse">
              <a:avLst/>
            </a:prstGeom>
            <a:solidFill>
              <a:srgbClr val="3848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Oval 18">
              <a:extLst>
                <a:ext uri="{FF2B5EF4-FFF2-40B4-BE49-F238E27FC236}">
                  <a16:creationId xmlns:a16="http://schemas.microsoft.com/office/drawing/2014/main" id="{7C47CBE2-6C8B-497B-82D4-7AF04DD47CDC}"/>
                </a:ext>
              </a:extLst>
            </p:cNvPr>
            <p:cNvSpPr/>
            <p:nvPr/>
          </p:nvSpPr>
          <p:spPr>
            <a:xfrm>
              <a:off x="11669486" y="4410926"/>
              <a:ext cx="1045029" cy="1045029"/>
            </a:xfrm>
            <a:prstGeom prst="ellipse">
              <a:avLst/>
            </a:prstGeom>
            <a:solidFill>
              <a:srgbClr val="0096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Oval 19">
              <a:extLst>
                <a:ext uri="{FF2B5EF4-FFF2-40B4-BE49-F238E27FC236}">
                  <a16:creationId xmlns:a16="http://schemas.microsoft.com/office/drawing/2014/main" id="{A52EAA26-E820-4069-A0C3-48C969CE30E5}"/>
                </a:ext>
              </a:extLst>
            </p:cNvPr>
            <p:cNvSpPr/>
            <p:nvPr/>
          </p:nvSpPr>
          <p:spPr>
            <a:xfrm>
              <a:off x="17457369" y="4410925"/>
              <a:ext cx="1045029" cy="1045029"/>
            </a:xfrm>
            <a:prstGeom prst="ellipse">
              <a:avLst/>
            </a:prstGeom>
            <a:solidFill>
              <a:srgbClr val="5BA2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TextBox 4">
              <a:extLst>
                <a:ext uri="{FF2B5EF4-FFF2-40B4-BE49-F238E27FC236}">
                  <a16:creationId xmlns:a16="http://schemas.microsoft.com/office/drawing/2014/main" id="{6E26EF5F-506C-4E24-9D00-A7DDDB6C45CE}"/>
                </a:ext>
              </a:extLst>
            </p:cNvPr>
            <p:cNvSpPr txBox="1"/>
            <p:nvPr/>
          </p:nvSpPr>
          <p:spPr>
            <a:xfrm>
              <a:off x="10619713" y="3644015"/>
              <a:ext cx="3153428" cy="584775"/>
            </a:xfrm>
            <a:prstGeom prst="rect">
              <a:avLst/>
            </a:prstGeom>
            <a:noFill/>
          </p:spPr>
          <p:txBody>
            <a:bodyPr wrap="none" rtlCol="0">
              <a:spAutoFit/>
            </a:bodyPr>
            <a:lstStyle/>
            <a:p>
              <a:pPr algn="ctr"/>
              <a:r>
                <a:rPr lang="id-ID" sz="3200" dirty="0">
                  <a:solidFill>
                    <a:schemeClr val="tx1">
                      <a:lumMod val="50000"/>
                      <a:lumOff val="50000"/>
                    </a:schemeClr>
                  </a:solidFill>
                  <a:latin typeface="Roboto" pitchFamily="2" charset="0"/>
                  <a:ea typeface="Roboto" pitchFamily="2" charset="0"/>
                </a:rPr>
                <a:t>Aplikasi Android</a:t>
              </a:r>
            </a:p>
          </p:txBody>
        </p:sp>
        <p:sp>
          <p:nvSpPr>
            <p:cNvPr id="22" name="TextBox 21">
              <a:extLst>
                <a:ext uri="{FF2B5EF4-FFF2-40B4-BE49-F238E27FC236}">
                  <a16:creationId xmlns:a16="http://schemas.microsoft.com/office/drawing/2014/main" id="{7003C0BB-96EC-4420-98B4-F9D712AF9615}"/>
                </a:ext>
              </a:extLst>
            </p:cNvPr>
            <p:cNvSpPr txBox="1"/>
            <p:nvPr/>
          </p:nvSpPr>
          <p:spPr>
            <a:xfrm>
              <a:off x="5336357" y="3644014"/>
              <a:ext cx="2135521" cy="584775"/>
            </a:xfrm>
            <a:prstGeom prst="rect">
              <a:avLst/>
            </a:prstGeom>
            <a:noFill/>
          </p:spPr>
          <p:txBody>
            <a:bodyPr wrap="none" rtlCol="0">
              <a:spAutoFit/>
            </a:bodyPr>
            <a:lstStyle/>
            <a:p>
              <a:pPr algn="ctr"/>
              <a:r>
                <a:rPr lang="id-ID" sz="3200" dirty="0">
                  <a:solidFill>
                    <a:schemeClr val="tx1">
                      <a:lumMod val="50000"/>
                      <a:lumOff val="50000"/>
                    </a:schemeClr>
                  </a:solidFill>
                  <a:latin typeface="Roboto" pitchFamily="2" charset="0"/>
                  <a:ea typeface="Roboto" pitchFamily="2" charset="0"/>
                </a:rPr>
                <a:t>Basis Data</a:t>
              </a:r>
            </a:p>
          </p:txBody>
        </p:sp>
        <p:sp>
          <p:nvSpPr>
            <p:cNvPr id="23" name="TextBox 22">
              <a:extLst>
                <a:ext uri="{FF2B5EF4-FFF2-40B4-BE49-F238E27FC236}">
                  <a16:creationId xmlns:a16="http://schemas.microsoft.com/office/drawing/2014/main" id="{62669D29-8C8D-48CF-B920-ABF499CC972C}"/>
                </a:ext>
              </a:extLst>
            </p:cNvPr>
            <p:cNvSpPr txBox="1"/>
            <p:nvPr/>
          </p:nvSpPr>
          <p:spPr>
            <a:xfrm>
              <a:off x="16869645" y="3644013"/>
              <a:ext cx="2220481" cy="584775"/>
            </a:xfrm>
            <a:prstGeom prst="rect">
              <a:avLst/>
            </a:prstGeom>
            <a:noFill/>
          </p:spPr>
          <p:txBody>
            <a:bodyPr wrap="none" rtlCol="0">
              <a:spAutoFit/>
            </a:bodyPr>
            <a:lstStyle/>
            <a:p>
              <a:pPr algn="ctr"/>
              <a:r>
                <a:rPr lang="id-ID" sz="3200" dirty="0">
                  <a:solidFill>
                    <a:schemeClr val="tx1">
                      <a:lumMod val="50000"/>
                      <a:lumOff val="50000"/>
                    </a:schemeClr>
                  </a:solidFill>
                  <a:latin typeface="Roboto" pitchFamily="2" charset="0"/>
                  <a:ea typeface="Roboto" pitchFamily="2" charset="0"/>
                </a:rPr>
                <a:t>Google API</a:t>
              </a:r>
            </a:p>
          </p:txBody>
        </p:sp>
        <p:cxnSp>
          <p:nvCxnSpPr>
            <p:cNvPr id="7" name="Straight Connector 6">
              <a:extLst>
                <a:ext uri="{FF2B5EF4-FFF2-40B4-BE49-F238E27FC236}">
                  <a16:creationId xmlns:a16="http://schemas.microsoft.com/office/drawing/2014/main" id="{B644B5E7-86BD-4C1A-855B-E54D6CFAE34C}"/>
                </a:ext>
              </a:extLst>
            </p:cNvPr>
            <p:cNvCxnSpPr>
              <a:cxnSpLocks/>
            </p:cNvCxnSpPr>
            <p:nvPr/>
          </p:nvCxnSpPr>
          <p:spPr>
            <a:xfrm>
              <a:off x="7128300" y="4933442"/>
              <a:ext cx="4307425" cy="0"/>
            </a:xfrm>
            <a:prstGeom prst="line">
              <a:avLst/>
            </a:prstGeom>
            <a:ln w="57150">
              <a:solidFill>
                <a:srgbClr val="009688"/>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B802924-AFD2-4D8B-AC09-377B6914523F}"/>
                </a:ext>
              </a:extLst>
            </p:cNvPr>
            <p:cNvCxnSpPr>
              <a:cxnSpLocks/>
            </p:cNvCxnSpPr>
            <p:nvPr/>
          </p:nvCxnSpPr>
          <p:spPr>
            <a:xfrm>
              <a:off x="12947975" y="4924767"/>
              <a:ext cx="4307425" cy="0"/>
            </a:xfrm>
            <a:prstGeom prst="line">
              <a:avLst/>
            </a:prstGeom>
            <a:ln w="57150">
              <a:solidFill>
                <a:srgbClr val="009688"/>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C4F42A6-9732-43E0-92C7-EAA7F1D412DC}"/>
                </a:ext>
              </a:extLst>
            </p:cNvPr>
            <p:cNvSpPr txBox="1"/>
            <p:nvPr/>
          </p:nvSpPr>
          <p:spPr>
            <a:xfrm>
              <a:off x="4418643" y="6383489"/>
              <a:ext cx="3970959" cy="1077218"/>
            </a:xfrm>
            <a:prstGeom prst="rect">
              <a:avLst/>
            </a:prstGeom>
            <a:noFill/>
          </p:spPr>
          <p:txBody>
            <a:bodyPr wrap="none" rtlCol="0">
              <a:spAutoFit/>
            </a:bodyPr>
            <a:lstStyle/>
            <a:p>
              <a:pPr algn="ctr"/>
              <a:r>
                <a:rPr lang="id-ID" sz="3200" dirty="0" err="1">
                  <a:solidFill>
                    <a:schemeClr val="tx1">
                      <a:lumMod val="50000"/>
                      <a:lumOff val="50000"/>
                    </a:schemeClr>
                  </a:solidFill>
                  <a:latin typeface="Roboto" pitchFamily="2" charset="0"/>
                  <a:ea typeface="Roboto" pitchFamily="2" charset="0"/>
                </a:rPr>
                <a:t>Embedded</a:t>
              </a:r>
              <a:r>
                <a:rPr lang="id-ID" sz="3200" dirty="0">
                  <a:solidFill>
                    <a:schemeClr val="tx1">
                      <a:lumMod val="50000"/>
                      <a:lumOff val="50000"/>
                    </a:schemeClr>
                  </a:solidFill>
                  <a:latin typeface="Roboto" pitchFamily="2" charset="0"/>
                  <a:ea typeface="Roboto" pitchFamily="2" charset="0"/>
                </a:rPr>
                <a:t> </a:t>
              </a:r>
              <a:r>
                <a:rPr lang="id-ID" sz="3200" dirty="0" err="1">
                  <a:solidFill>
                    <a:schemeClr val="tx1">
                      <a:lumMod val="50000"/>
                      <a:lumOff val="50000"/>
                    </a:schemeClr>
                  </a:solidFill>
                  <a:latin typeface="Roboto" pitchFamily="2" charset="0"/>
                  <a:ea typeface="Roboto" pitchFamily="2" charset="0"/>
                </a:rPr>
                <a:t>Database</a:t>
              </a:r>
              <a:endParaRPr lang="id-ID" sz="3200" dirty="0">
                <a:solidFill>
                  <a:schemeClr val="tx1">
                    <a:lumMod val="50000"/>
                    <a:lumOff val="50000"/>
                  </a:schemeClr>
                </a:solidFill>
                <a:latin typeface="Roboto" pitchFamily="2" charset="0"/>
                <a:ea typeface="Roboto" pitchFamily="2" charset="0"/>
              </a:endParaRPr>
            </a:p>
            <a:p>
              <a:pPr algn="ctr"/>
              <a:r>
                <a:rPr lang="id-ID" sz="3200" dirty="0">
                  <a:solidFill>
                    <a:schemeClr val="tx1">
                      <a:lumMod val="50000"/>
                      <a:lumOff val="50000"/>
                    </a:schemeClr>
                  </a:solidFill>
                  <a:latin typeface="Roboto" pitchFamily="2" charset="0"/>
                  <a:ea typeface="Roboto" pitchFamily="2" charset="0"/>
                </a:rPr>
                <a:t>(</a:t>
              </a:r>
              <a:r>
                <a:rPr lang="id-ID" sz="3200" dirty="0" err="1">
                  <a:solidFill>
                    <a:schemeClr val="tx1">
                      <a:lumMod val="50000"/>
                      <a:lumOff val="50000"/>
                    </a:schemeClr>
                  </a:solidFill>
                  <a:latin typeface="Roboto" pitchFamily="2" charset="0"/>
                  <a:ea typeface="Roboto" pitchFamily="2" charset="0"/>
                </a:rPr>
                <a:t>SQLite</a:t>
              </a:r>
              <a:r>
                <a:rPr lang="id-ID" sz="3200" dirty="0">
                  <a:solidFill>
                    <a:schemeClr val="tx1">
                      <a:lumMod val="50000"/>
                      <a:lumOff val="50000"/>
                    </a:schemeClr>
                  </a:solidFill>
                  <a:latin typeface="Roboto" pitchFamily="2" charset="0"/>
                  <a:ea typeface="Roboto" pitchFamily="2" charset="0"/>
                </a:rPr>
                <a:t>)</a:t>
              </a:r>
            </a:p>
          </p:txBody>
        </p:sp>
        <p:sp>
          <p:nvSpPr>
            <p:cNvPr id="26" name="TextBox 25">
              <a:extLst>
                <a:ext uri="{FF2B5EF4-FFF2-40B4-BE49-F238E27FC236}">
                  <a16:creationId xmlns:a16="http://schemas.microsoft.com/office/drawing/2014/main" id="{4ECE41EF-9247-48CC-BDDD-C62CB736D1DF}"/>
                </a:ext>
              </a:extLst>
            </p:cNvPr>
            <p:cNvSpPr txBox="1"/>
            <p:nvPr/>
          </p:nvSpPr>
          <p:spPr>
            <a:xfrm>
              <a:off x="16116236" y="6383489"/>
              <a:ext cx="3727302" cy="1077218"/>
            </a:xfrm>
            <a:prstGeom prst="rect">
              <a:avLst/>
            </a:prstGeom>
            <a:noFill/>
          </p:spPr>
          <p:txBody>
            <a:bodyPr wrap="none" rtlCol="0">
              <a:spAutoFit/>
            </a:bodyPr>
            <a:lstStyle/>
            <a:p>
              <a:pPr algn="ctr"/>
              <a:r>
                <a:rPr lang="id-ID" sz="3200" dirty="0" err="1">
                  <a:solidFill>
                    <a:schemeClr val="tx1">
                      <a:lumMod val="50000"/>
                      <a:lumOff val="50000"/>
                    </a:schemeClr>
                  </a:solidFill>
                  <a:latin typeface="Roboto" pitchFamily="2" charset="0"/>
                  <a:ea typeface="Roboto" pitchFamily="2" charset="0"/>
                </a:rPr>
                <a:t>Fused</a:t>
              </a:r>
              <a:r>
                <a:rPr lang="id-ID" sz="3200" dirty="0">
                  <a:solidFill>
                    <a:schemeClr val="tx1">
                      <a:lumMod val="50000"/>
                      <a:lumOff val="50000"/>
                    </a:schemeClr>
                  </a:solidFill>
                  <a:latin typeface="Roboto" pitchFamily="2" charset="0"/>
                  <a:ea typeface="Roboto" pitchFamily="2" charset="0"/>
                </a:rPr>
                <a:t> </a:t>
              </a:r>
              <a:r>
                <a:rPr lang="id-ID" sz="3200" dirty="0" err="1">
                  <a:solidFill>
                    <a:schemeClr val="tx1">
                      <a:lumMod val="50000"/>
                      <a:lumOff val="50000"/>
                    </a:schemeClr>
                  </a:solidFill>
                  <a:latin typeface="Roboto" pitchFamily="2" charset="0"/>
                  <a:ea typeface="Roboto" pitchFamily="2" charset="0"/>
                </a:rPr>
                <a:t>Location</a:t>
              </a:r>
              <a:r>
                <a:rPr lang="id-ID" sz="3200" dirty="0">
                  <a:solidFill>
                    <a:schemeClr val="tx1">
                      <a:lumMod val="50000"/>
                      <a:lumOff val="50000"/>
                    </a:schemeClr>
                  </a:solidFill>
                  <a:latin typeface="Roboto" pitchFamily="2" charset="0"/>
                  <a:ea typeface="Roboto" pitchFamily="2" charset="0"/>
                </a:rPr>
                <a:t> API</a:t>
              </a:r>
            </a:p>
            <a:p>
              <a:pPr algn="ctr"/>
              <a:r>
                <a:rPr lang="id-ID" sz="3200" dirty="0" err="1">
                  <a:solidFill>
                    <a:schemeClr val="tx1">
                      <a:lumMod val="50000"/>
                      <a:lumOff val="50000"/>
                    </a:schemeClr>
                  </a:solidFill>
                  <a:latin typeface="Roboto" pitchFamily="2" charset="0"/>
                  <a:ea typeface="Roboto" pitchFamily="2" charset="0"/>
                </a:rPr>
                <a:t>Geofence</a:t>
              </a:r>
              <a:r>
                <a:rPr lang="id-ID" sz="3200" dirty="0">
                  <a:solidFill>
                    <a:schemeClr val="tx1">
                      <a:lumMod val="50000"/>
                      <a:lumOff val="50000"/>
                    </a:schemeClr>
                  </a:solidFill>
                  <a:latin typeface="Roboto" pitchFamily="2" charset="0"/>
                  <a:ea typeface="Roboto" pitchFamily="2" charset="0"/>
                </a:rPr>
                <a:t> API</a:t>
              </a:r>
            </a:p>
          </p:txBody>
        </p:sp>
        <p:sp>
          <p:nvSpPr>
            <p:cNvPr id="27" name="TextBox 26">
              <a:extLst>
                <a:ext uri="{FF2B5EF4-FFF2-40B4-BE49-F238E27FC236}">
                  <a16:creationId xmlns:a16="http://schemas.microsoft.com/office/drawing/2014/main" id="{7B2AB3AE-DCBE-4D46-A5F7-13426E6ACE0B}"/>
                </a:ext>
              </a:extLst>
            </p:cNvPr>
            <p:cNvSpPr txBox="1"/>
            <p:nvPr/>
          </p:nvSpPr>
          <p:spPr>
            <a:xfrm>
              <a:off x="14385786" y="4981651"/>
              <a:ext cx="1431803" cy="584775"/>
            </a:xfrm>
            <a:prstGeom prst="rect">
              <a:avLst/>
            </a:prstGeom>
            <a:noFill/>
          </p:spPr>
          <p:txBody>
            <a:bodyPr wrap="none" rtlCol="0">
              <a:spAutoFit/>
            </a:bodyPr>
            <a:lstStyle/>
            <a:p>
              <a:pPr algn="ctr"/>
              <a:r>
                <a:rPr lang="id-ID" sz="3200" dirty="0" err="1">
                  <a:solidFill>
                    <a:schemeClr val="tx1">
                      <a:lumMod val="50000"/>
                      <a:lumOff val="50000"/>
                    </a:schemeClr>
                  </a:solidFill>
                  <a:latin typeface="Roboto" pitchFamily="2" charset="0"/>
                  <a:ea typeface="Roboto" pitchFamily="2" charset="0"/>
                </a:rPr>
                <a:t>Library</a:t>
              </a:r>
              <a:endParaRPr lang="id-ID" sz="3200" dirty="0">
                <a:solidFill>
                  <a:schemeClr val="tx1">
                    <a:lumMod val="50000"/>
                    <a:lumOff val="50000"/>
                  </a:schemeClr>
                </a:solidFill>
                <a:latin typeface="Roboto" pitchFamily="2" charset="0"/>
                <a:ea typeface="Roboto" pitchFamily="2" charset="0"/>
              </a:endParaRPr>
            </a:p>
          </p:txBody>
        </p:sp>
        <p:cxnSp>
          <p:nvCxnSpPr>
            <p:cNvPr id="28" name="Straight Connector 27">
              <a:extLst>
                <a:ext uri="{FF2B5EF4-FFF2-40B4-BE49-F238E27FC236}">
                  <a16:creationId xmlns:a16="http://schemas.microsoft.com/office/drawing/2014/main" id="{AF4B5220-EF1F-49A7-8681-EB6C47ACCA78}"/>
                </a:ext>
              </a:extLst>
            </p:cNvPr>
            <p:cNvCxnSpPr>
              <a:cxnSpLocks/>
            </p:cNvCxnSpPr>
            <p:nvPr/>
          </p:nvCxnSpPr>
          <p:spPr>
            <a:xfrm>
              <a:off x="6404118" y="5451193"/>
              <a:ext cx="5" cy="927533"/>
            </a:xfrm>
            <a:prstGeom prst="line">
              <a:avLst/>
            </a:prstGeom>
            <a:ln w="76200">
              <a:solidFill>
                <a:srgbClr val="384849"/>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BFE66E8-DD63-4271-B60D-DDD055B83B0D}"/>
                </a:ext>
              </a:extLst>
            </p:cNvPr>
            <p:cNvCxnSpPr>
              <a:cxnSpLocks/>
            </p:cNvCxnSpPr>
            <p:nvPr/>
          </p:nvCxnSpPr>
          <p:spPr>
            <a:xfrm>
              <a:off x="17979884" y="5436904"/>
              <a:ext cx="3" cy="927535"/>
            </a:xfrm>
            <a:prstGeom prst="line">
              <a:avLst/>
            </a:prstGeom>
            <a:ln w="76200">
              <a:solidFill>
                <a:srgbClr val="5BA2B2"/>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BBE59065-D5D1-4BCF-A02C-4C9D18E80451}"/>
                </a:ext>
              </a:extLst>
            </p:cNvPr>
            <p:cNvSpPr txBox="1"/>
            <p:nvPr/>
          </p:nvSpPr>
          <p:spPr>
            <a:xfrm>
              <a:off x="10349529" y="6383489"/>
              <a:ext cx="3701127" cy="1298883"/>
            </a:xfrm>
            <a:prstGeom prst="rect">
              <a:avLst/>
            </a:prstGeom>
            <a:noFill/>
          </p:spPr>
          <p:txBody>
            <a:bodyPr wrap="none" rtlCol="0">
              <a:spAutoFit/>
            </a:bodyPr>
            <a:lstStyle/>
            <a:p>
              <a:pPr algn="ctr"/>
              <a:r>
                <a:rPr lang="id-ID" sz="3200" dirty="0">
                  <a:solidFill>
                    <a:schemeClr val="tx1">
                      <a:lumMod val="50000"/>
                      <a:lumOff val="50000"/>
                    </a:schemeClr>
                  </a:solidFill>
                  <a:latin typeface="Roboto" pitchFamily="2" charset="0"/>
                  <a:ea typeface="Roboto" pitchFamily="2" charset="0"/>
                </a:rPr>
                <a:t>Android </a:t>
              </a:r>
              <a:r>
                <a:rPr lang="id-ID" sz="3200" dirty="0" err="1">
                  <a:solidFill>
                    <a:schemeClr val="tx1">
                      <a:lumMod val="50000"/>
                      <a:lumOff val="50000"/>
                    </a:schemeClr>
                  </a:solidFill>
                  <a:latin typeface="Roboto" pitchFamily="2" charset="0"/>
                  <a:ea typeface="Roboto" pitchFamily="2" charset="0"/>
                </a:rPr>
                <a:t>Calendar</a:t>
              </a:r>
              <a:endParaRPr lang="id-ID" sz="3200" dirty="0">
                <a:solidFill>
                  <a:schemeClr val="tx1">
                    <a:lumMod val="50000"/>
                    <a:lumOff val="50000"/>
                  </a:schemeClr>
                </a:solidFill>
                <a:latin typeface="Roboto" pitchFamily="2" charset="0"/>
                <a:ea typeface="Roboto" pitchFamily="2" charset="0"/>
              </a:endParaRPr>
            </a:p>
            <a:p>
              <a:pPr algn="ctr"/>
              <a:r>
                <a:rPr lang="id-ID" sz="3200" dirty="0">
                  <a:solidFill>
                    <a:schemeClr val="tx1">
                      <a:lumMod val="50000"/>
                      <a:lumOff val="50000"/>
                    </a:schemeClr>
                  </a:solidFill>
                  <a:latin typeface="Roboto" pitchFamily="2" charset="0"/>
                  <a:ea typeface="Roboto" pitchFamily="2" charset="0"/>
                </a:rPr>
                <a:t>Google </a:t>
              </a:r>
              <a:r>
                <a:rPr lang="id-ID" sz="3200" dirty="0" err="1">
                  <a:solidFill>
                    <a:schemeClr val="tx1">
                      <a:lumMod val="50000"/>
                      <a:lumOff val="50000"/>
                    </a:schemeClr>
                  </a:solidFill>
                  <a:latin typeface="Roboto" pitchFamily="2" charset="0"/>
                  <a:ea typeface="Roboto" pitchFamily="2" charset="0"/>
                </a:rPr>
                <a:t>Calendar</a:t>
              </a:r>
              <a:endParaRPr lang="id-ID" sz="3200" dirty="0">
                <a:solidFill>
                  <a:schemeClr val="tx1">
                    <a:lumMod val="50000"/>
                    <a:lumOff val="50000"/>
                  </a:schemeClr>
                </a:solidFill>
                <a:latin typeface="Roboto" pitchFamily="2" charset="0"/>
                <a:ea typeface="Roboto" pitchFamily="2" charset="0"/>
              </a:endParaRPr>
            </a:p>
            <a:p>
              <a:pPr algn="ctr"/>
              <a:r>
                <a:rPr lang="id-ID" sz="3200" dirty="0">
                  <a:solidFill>
                    <a:schemeClr val="tx1">
                      <a:lumMod val="50000"/>
                      <a:lumOff val="50000"/>
                    </a:schemeClr>
                  </a:solidFill>
                  <a:latin typeface="Roboto" pitchFamily="2" charset="0"/>
                  <a:ea typeface="Roboto" pitchFamily="2" charset="0"/>
                </a:rPr>
                <a:t>Material Design </a:t>
              </a:r>
              <a:r>
                <a:rPr lang="id-ID" sz="3200" dirty="0" err="1">
                  <a:solidFill>
                    <a:schemeClr val="tx1">
                      <a:lumMod val="50000"/>
                      <a:lumOff val="50000"/>
                    </a:schemeClr>
                  </a:solidFill>
                  <a:latin typeface="Roboto" pitchFamily="2" charset="0"/>
                  <a:ea typeface="Roboto" pitchFamily="2" charset="0"/>
                </a:rPr>
                <a:t>Pattern</a:t>
              </a:r>
              <a:endParaRPr lang="id-ID" sz="3200" dirty="0">
                <a:solidFill>
                  <a:schemeClr val="tx1">
                    <a:lumMod val="50000"/>
                    <a:lumOff val="50000"/>
                  </a:schemeClr>
                </a:solidFill>
                <a:latin typeface="Roboto" pitchFamily="2" charset="0"/>
                <a:ea typeface="Roboto" pitchFamily="2" charset="0"/>
              </a:endParaRPr>
            </a:p>
          </p:txBody>
        </p:sp>
        <p:cxnSp>
          <p:nvCxnSpPr>
            <p:cNvPr id="33" name="Straight Connector 32">
              <a:extLst>
                <a:ext uri="{FF2B5EF4-FFF2-40B4-BE49-F238E27FC236}">
                  <a16:creationId xmlns:a16="http://schemas.microsoft.com/office/drawing/2014/main" id="{619CBEFD-DF3B-4B35-8452-73BF87DC73B0}"/>
                </a:ext>
              </a:extLst>
            </p:cNvPr>
            <p:cNvCxnSpPr>
              <a:cxnSpLocks/>
            </p:cNvCxnSpPr>
            <p:nvPr/>
          </p:nvCxnSpPr>
          <p:spPr>
            <a:xfrm>
              <a:off x="12192001" y="5436905"/>
              <a:ext cx="8091" cy="927534"/>
            </a:xfrm>
            <a:prstGeom prst="line">
              <a:avLst/>
            </a:prstGeom>
            <a:ln w="76200">
              <a:solidFill>
                <a:srgbClr val="009688"/>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491560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4287</TotalTime>
  <Words>1630</Words>
  <Application>Microsoft Office PowerPoint</Application>
  <PresentationFormat>Custom</PresentationFormat>
  <Paragraphs>306</Paragraphs>
  <Slides>27</Slides>
  <Notes>10</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Calibri Light</vt:lpstr>
      <vt:lpstr>Open Sans</vt:lpstr>
      <vt:lpstr>Roboto</vt:lpstr>
      <vt:lpstr>Roboto Light</vt:lpstr>
      <vt:lpstr>Roboto Medium</vt:lpstr>
      <vt:lpstr>Office Theme</vt:lpstr>
      <vt:lpstr>PENGEMBANGAN APLIKASI CONTEXT-AWARE PADA PONSEL PINTAR BERBASIS LOKASI DAN AKTIVITAS</vt:lpstr>
      <vt:lpstr>Daftar Isi</vt:lpstr>
      <vt:lpstr>PENDAHULUAN LATAR BELAKANG – TUJUAN – BATASAN PENGEMBANGAN</vt:lpstr>
      <vt:lpstr>PowerPoint Presentation</vt:lpstr>
      <vt:lpstr>PowerPoint Presentation</vt:lpstr>
      <vt:lpstr>PowerPoint Presentation</vt:lpstr>
      <vt:lpstr>PowerPoint Presentation</vt:lpstr>
      <vt:lpstr>LANDASAN TEORI ANDROID – GEOFENCE – SQLITE DATABASE – MATERIAL DESIGN</vt:lpstr>
      <vt:lpstr>PowerPoint Presentation</vt:lpstr>
      <vt:lpstr>METODOLOGI PENELITIAN ALUR PENELITIAN – DESAIN RAD – METODE PENGUJIAN</vt:lpstr>
      <vt:lpstr>PowerPoint Presentation</vt:lpstr>
      <vt:lpstr>PowerPoint Presentation</vt:lpstr>
      <vt:lpstr>PowerPoint Presentation</vt:lpstr>
      <vt:lpstr>HASIL DAN PEMBAHASAN ARSITEKTUR APLIKASI – PENGEMBANGAN FITUR – PENGUJIAN</vt:lpstr>
      <vt:lpstr>PowerPoint Presentation</vt:lpstr>
      <vt:lpstr>PowerPoint Presentation</vt:lpstr>
      <vt:lpstr>PowerPoint Presentation</vt:lpstr>
      <vt:lpstr>PowerPoint Presentation</vt:lpstr>
      <vt:lpstr>PowerPoint Presentation</vt:lpstr>
      <vt:lpstr>PowerPoint Presentation</vt:lpstr>
      <vt:lpstr>DEMO APLIKASI</vt:lpstr>
      <vt:lpstr>KESIMPULAN DAN SARAN</vt:lpstr>
      <vt:lpstr>PowerPoint Presentation</vt:lpstr>
      <vt:lpstr>PowerPoint Presentation</vt:lpstr>
      <vt:lpstr>TERIMA KASIH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PENGEMBANGAN APLIKASI CONTEXT-AWARE PADA PONSEL PINTAR BERBASIS LOKASI DAN AKTIVITAS</dc:title>
  <dc:creator>Shoddiq Jati Premono</dc:creator>
  <cp:lastModifiedBy>Shoddiq Jati Premono</cp:lastModifiedBy>
  <cp:revision>183</cp:revision>
  <dcterms:created xsi:type="dcterms:W3CDTF">2017-08-20T15:34:37Z</dcterms:created>
  <dcterms:modified xsi:type="dcterms:W3CDTF">2017-09-07T01:03:25Z</dcterms:modified>
</cp:coreProperties>
</file>